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0" r:id="rId3"/>
  </p:sldMasterIdLst>
  <p:notesMasterIdLst>
    <p:notesMasterId r:id="rId17"/>
  </p:notesMasterIdLst>
  <p:sldIdLst>
    <p:sldId id="256" r:id="rId4"/>
    <p:sldId id="258" r:id="rId5"/>
    <p:sldId id="259" r:id="rId6"/>
    <p:sldId id="273" r:id="rId7"/>
    <p:sldId id="260" r:id="rId8"/>
    <p:sldId id="269" r:id="rId9"/>
    <p:sldId id="263" r:id="rId10"/>
    <p:sldId id="267" r:id="rId11"/>
    <p:sldId id="264" r:id="rId12"/>
    <p:sldId id="272" r:id="rId13"/>
    <p:sldId id="268" r:id="rId14"/>
    <p:sldId id="270" r:id="rId15"/>
    <p:sldId id="271"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3399"/>
    <a:srgbClr val="FFCC00"/>
    <a:srgbClr val="66FF33"/>
    <a:srgbClr val="00CC00"/>
    <a:srgbClr val="33CC33"/>
    <a:srgbClr val="008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044" autoAdjust="0"/>
  </p:normalViewPr>
  <p:slideViewPr>
    <p:cSldViewPr>
      <p:cViewPr>
        <p:scale>
          <a:sx n="50" d="100"/>
          <a:sy n="50" d="100"/>
        </p:scale>
        <p:origin x="-1650" y="-12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2AB6FE58-46CA-4A5E-B58C-6189FA8C2A73}" type="datetimeFigureOut">
              <a:rPr lang="en-US"/>
              <a:pPr>
                <a:defRPr/>
              </a:pPr>
              <a:t>1/11/2011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BD534DA-7AA9-43B6-8626-2BAF3913606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D534DA-7AA9-43B6-8626-2BAF39136068}" type="slidenum">
              <a:rPr lang="en-US" smtClean="0"/>
              <a:pPr>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F85B02-3270-4C97-8BAF-F52B58F08E6B}" type="slidenum">
              <a:rPr lang="en-US" smtClean="0">
                <a:latin typeface="Arial" pitchFamily="34" charset="0"/>
              </a:rPr>
              <a:pPr/>
              <a:t>3</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log scale.</a:t>
            </a:r>
          </a:p>
          <a:p>
            <a:pPr eaLnBrk="1" hangingPunct="1">
              <a:spcBef>
                <a:spcPct val="0"/>
              </a:spcBef>
            </a:pPr>
            <a:endParaRPr lang="en-US" smtClean="0"/>
          </a:p>
          <a:p>
            <a:pPr eaLnBrk="1" hangingPunct="1">
              <a:spcBef>
                <a:spcPct val="0"/>
              </a:spcBef>
            </a:pPr>
            <a:r>
              <a:rPr lang="en-US" smtClean="0"/>
              <a:t>Pasadena has the highest median mixing ratios, clean marine the lowest.  Northern CA has lower VOCs and tracers than LA basin (but that could be due to the number of samples).</a:t>
            </a: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70ADEA-A095-4B47-84B4-0594F52AC9BC}" type="slidenum">
              <a:rPr lang="en-US" smtClean="0">
                <a:latin typeface="Arial" pitchFamily="34" charset="0"/>
              </a:rPr>
              <a:pPr/>
              <a:t>7</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Ethyne might be ~10% lower for atlantis and ~ 10% higher for WP3.</a:t>
            </a:r>
          </a:p>
          <a:p>
            <a:pPr eaLnBrk="1" hangingPunct="1"/>
            <a:endParaRPr lang="en-US" smtClean="0"/>
          </a:p>
          <a:p>
            <a:pPr eaLnBrk="1" hangingPunct="1"/>
            <a:r>
              <a:rPr lang="en-US" smtClean="0"/>
              <a:t>Very few benzene samples below 100 ppt.  Ship data increases the ambient VOC ranges by an order of magnitude.</a:t>
            </a:r>
          </a:p>
          <a:p>
            <a:pPr eaLnBrk="1" hangingPunct="1"/>
            <a:endParaRPr lang="en-US" smtClean="0"/>
          </a:p>
          <a:p>
            <a:pPr eaLnBrk="1" hangingPunct="1"/>
            <a:r>
              <a:rPr lang="en-US" smtClean="0"/>
              <a:t>Datasets compare well.  NOAA data for a few select days and only below 1km altitude.</a:t>
            </a:r>
          </a:p>
          <a:p>
            <a:pPr eaLnBrk="1" hangingPunct="1"/>
            <a:r>
              <a:rPr lang="en-US" smtClean="0"/>
              <a:t>Why does T/B curve down?  Shouldn’t it curve up?</a:t>
            </a:r>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7D580C-CE42-427B-81BD-330FDE6D65EC}" type="slidenum">
              <a:rPr lang="en-US" smtClean="0">
                <a:latin typeface="Arial" pitchFamily="34" charset="0"/>
              </a:rPr>
              <a:pPr/>
              <a:t>8</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Combustion tracers follow best with CO,  Butane correlation with CO is weaker because of the different sources of the two compounds.</a:t>
            </a:r>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0F2B1F-0031-4EF0-AEC7-549443DE0BD6}" type="slidenum">
              <a:rPr lang="en-US" smtClean="0">
                <a:latin typeface="Arial" pitchFamily="34" charset="0"/>
              </a:rPr>
              <a:pPr/>
              <a:t>9</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Correlations of VOCs match well because we are studying the same source region for much of the campaign.</a:t>
            </a:r>
          </a:p>
          <a:p>
            <a:pPr eaLnBrk="1" hangingPunct="1">
              <a:spcBef>
                <a:spcPct val="0"/>
              </a:spcBef>
            </a:pPr>
            <a:r>
              <a:rPr lang="en-US" smtClean="0"/>
              <a:t>Wind rose and ship track overlap.  LA in the middle.</a:t>
            </a:r>
          </a:p>
          <a:p>
            <a:pPr eaLnBrk="1" hangingPunct="1">
              <a:spcBef>
                <a:spcPct val="0"/>
              </a:spcBef>
            </a:pPr>
            <a:endParaRPr lang="en-US" smtClean="0"/>
          </a:p>
          <a:p>
            <a:pPr eaLnBrk="1" hangingPunct="1">
              <a:spcBef>
                <a:spcPct val="0"/>
              </a:spcBef>
            </a:pPr>
            <a:r>
              <a:rPr lang="en-US" smtClean="0"/>
              <a:t>Pasadena DMS shows that the ground site is exposed to oceanic sources as the atlantis is exposed to urban sources.</a:t>
            </a:r>
          </a:p>
          <a:p>
            <a:pPr eaLnBrk="1" hangingPunct="1">
              <a:spcBef>
                <a:spcPct val="0"/>
              </a:spcBef>
            </a:pPr>
            <a:r>
              <a:rPr lang="en-US" smtClean="0"/>
              <a:t>Even the WP3 shows the transport of DMS throughout the LA basin under specific atmospheric conditions.</a:t>
            </a:r>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E94019-7649-4786-B51F-8FE7EF4F8621}" type="slidenum">
              <a:rPr lang="en-US" smtClean="0">
                <a:latin typeface="Arial" pitchFamily="34" charset="0"/>
              </a:rPr>
              <a:pPr/>
              <a:t>10</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0.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2"/>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3"/>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3"/>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3"/>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cstate="print"/>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0" r:id="rId1"/>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pitchFamily="34" charset="0"/>
        <a:defRPr sz="3000" b="1" kern="1200">
          <a:solidFill>
            <a:schemeClr val="tx1"/>
          </a:solidFill>
          <a:latin typeface="+mn-lt"/>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pitchFamily="34" charset="0"/>
        <a:defRPr sz="2800" b="1" kern="1200">
          <a:solidFill>
            <a:schemeClr val="tx1"/>
          </a:solidFill>
          <a:latin typeface="+mn-lt"/>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mn-lt"/>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mn-lt"/>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mn-lt"/>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14250" y="202275"/>
            <a:ext cx="8686800" cy="1107996"/>
          </a:xfrm>
          <a:prstGeom prst="rect">
            <a:avLst/>
          </a:prstGeom>
        </p:spPr>
        <p:txBody>
          <a:bodyPr lIns="0" tIns="0" rIns="0" bIns="0">
            <a:spAutoFit/>
          </a:bodyPr>
          <a:lstStyle/>
          <a:p>
            <a:pPr defTabSz="914363" fontAlgn="auto">
              <a:lnSpc>
                <a:spcPct val="90000"/>
              </a:lnSpc>
              <a:spcAft>
                <a:spcPts val="0"/>
              </a:spcAft>
              <a:defRPr/>
            </a:pPr>
            <a:r>
              <a:rPr lang="en-US" sz="40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Hydrocarbons measured aboard the </a:t>
            </a:r>
            <a:br>
              <a:rPr lang="en-US" sz="40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br>
            <a:r>
              <a:rPr lang="en-US" sz="40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R/V Atlantis during </a:t>
            </a:r>
            <a:r>
              <a:rPr lang="en-US" sz="4000" spc="-150" dirty="0" err="1">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CalNEX</a:t>
            </a:r>
            <a:r>
              <a:rPr lang="en-US" sz="40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 2010</a:t>
            </a:r>
          </a:p>
        </p:txBody>
      </p:sp>
      <p:sp>
        <p:nvSpPr>
          <p:cNvPr id="3" name="Subtitle 2"/>
          <p:cNvSpPr>
            <a:spLocks noGrp="1"/>
          </p:cNvSpPr>
          <p:nvPr>
            <p:ph type="subTitle" idx="1"/>
          </p:nvPr>
        </p:nvSpPr>
        <p:spPr>
          <a:xfrm>
            <a:off x="381000" y="1600200"/>
            <a:ext cx="8686800" cy="2209800"/>
          </a:xfrm>
        </p:spPr>
        <p:txBody>
          <a:bodyPr rtlCol="0"/>
          <a:lstStyle/>
          <a:p>
            <a:pPr defTabSz="914363" eaLnBrk="1" fontAlgn="auto" hangingPunct="1">
              <a:spcAft>
                <a:spcPts val="0"/>
              </a:spcAft>
              <a:defRPr/>
            </a:pPr>
            <a:r>
              <a:rPr lang="en-US" sz="2800" dirty="0" smtClean="0">
                <a:effectLst>
                  <a:outerShdw blurRad="38100" dist="38100" dir="2700000" algn="tl">
                    <a:srgbClr val="000000">
                      <a:alpha val="43137"/>
                    </a:srgbClr>
                  </a:outerShdw>
                </a:effectLst>
              </a:rPr>
              <a:t>J.B. Gilman, D. Bon, W.C. </a:t>
            </a:r>
            <a:r>
              <a:rPr lang="en-US" sz="2800" dirty="0" err="1" smtClean="0">
                <a:effectLst>
                  <a:outerShdw blurRad="38100" dist="38100" dir="2700000" algn="tl">
                    <a:srgbClr val="000000">
                      <a:alpha val="43137"/>
                    </a:srgbClr>
                  </a:outerShdw>
                </a:effectLst>
              </a:rPr>
              <a:t>Kuster</a:t>
            </a:r>
            <a:r>
              <a:rPr lang="en-US" sz="2800" dirty="0" smtClean="0">
                <a:effectLst>
                  <a:outerShdw blurRad="38100" dist="38100" dir="2700000" algn="tl">
                    <a:srgbClr val="000000">
                      <a:alpha val="43137"/>
                    </a:srgbClr>
                  </a:outerShdw>
                </a:effectLst>
              </a:rPr>
              <a:t>, J.A. de </a:t>
            </a:r>
            <a:r>
              <a:rPr lang="en-US" sz="2800" dirty="0" err="1" smtClean="0">
                <a:effectLst>
                  <a:outerShdw blurRad="38100" dist="38100" dir="2700000" algn="tl">
                    <a:srgbClr val="000000">
                      <a:alpha val="43137"/>
                    </a:srgbClr>
                  </a:outerShdw>
                </a:effectLst>
              </a:rPr>
              <a:t>Gouw</a:t>
            </a:r>
            <a:r>
              <a:rPr lang="en-US" sz="2800" dirty="0" smtClean="0">
                <a:effectLst>
                  <a:outerShdw blurRad="38100" dist="38100" dir="2700000" algn="tl">
                    <a:srgbClr val="000000">
                      <a:alpha val="43137"/>
                    </a:srgbClr>
                  </a:outerShdw>
                </a:effectLst>
              </a:rPr>
              <a:t>, </a:t>
            </a:r>
          </a:p>
          <a:p>
            <a:pPr defTabSz="914363" eaLnBrk="1" fontAlgn="auto" hangingPunct="1">
              <a:spcAft>
                <a:spcPts val="0"/>
              </a:spcAft>
              <a:defRPr/>
            </a:pPr>
            <a:r>
              <a:rPr lang="en-US" sz="2800" dirty="0" smtClean="0">
                <a:effectLst>
                  <a:outerShdw blurRad="38100" dist="38100" dir="2700000" algn="tl">
                    <a:srgbClr val="000000">
                      <a:alpha val="43137"/>
                    </a:srgbClr>
                  </a:outerShdw>
                </a:effectLst>
              </a:rPr>
              <a:t>B.M. Lerner, and E.J. Williams  </a:t>
            </a:r>
          </a:p>
          <a:p>
            <a:pPr defTabSz="914363" eaLnBrk="1" fontAlgn="auto" hangingPunct="1">
              <a:spcAft>
                <a:spcPts val="0"/>
              </a:spcAft>
              <a:defRPr/>
            </a:pPr>
            <a:endParaRPr lang="en-US" sz="1100" dirty="0" smtClean="0">
              <a:effectLst>
                <a:outerShdw blurRad="38100" dist="38100" dir="2700000" algn="tl">
                  <a:srgbClr val="000000">
                    <a:alpha val="43137"/>
                  </a:srgbClr>
                </a:outerShdw>
              </a:effectLst>
            </a:endParaRPr>
          </a:p>
          <a:p>
            <a:pPr defTabSz="914363" eaLnBrk="1" fontAlgn="auto" hangingPunct="1">
              <a:spcAft>
                <a:spcPts val="0"/>
              </a:spcAft>
              <a:defRPr/>
            </a:pPr>
            <a:r>
              <a:rPr lang="en-US" sz="1800" dirty="0" smtClean="0">
                <a:solidFill>
                  <a:schemeClr val="tx1">
                    <a:lumMod val="85000"/>
                  </a:schemeClr>
                </a:solidFill>
                <a:effectLst>
                  <a:outerShdw blurRad="38100" dist="38100" dir="2700000" algn="tl">
                    <a:srgbClr val="000000">
                      <a:alpha val="43137"/>
                    </a:srgbClr>
                  </a:outerShdw>
                </a:effectLst>
              </a:rPr>
              <a:t>NOAA Earth System Research Laboratory </a:t>
            </a:r>
          </a:p>
          <a:p>
            <a:pPr defTabSz="914363" eaLnBrk="1" fontAlgn="auto" hangingPunct="1">
              <a:spcAft>
                <a:spcPts val="0"/>
              </a:spcAft>
              <a:defRPr/>
            </a:pPr>
            <a:r>
              <a:rPr lang="en-US" sz="1800" dirty="0" smtClean="0">
                <a:solidFill>
                  <a:schemeClr val="tx1">
                    <a:lumMod val="85000"/>
                  </a:schemeClr>
                </a:solidFill>
                <a:effectLst>
                  <a:outerShdw blurRad="38100" dist="38100" dir="2700000" algn="tl">
                    <a:srgbClr val="000000">
                      <a:alpha val="43137"/>
                    </a:srgbClr>
                  </a:outerShdw>
                </a:effectLst>
              </a:rPr>
              <a:t>CIRES at Univ. of Colorado, Boulder, CO</a:t>
            </a:r>
          </a:p>
        </p:txBody>
      </p:sp>
      <p:sp>
        <p:nvSpPr>
          <p:cNvPr id="6" name="TextBox 5"/>
          <p:cNvSpPr txBox="1"/>
          <p:nvPr/>
        </p:nvSpPr>
        <p:spPr>
          <a:xfrm>
            <a:off x="4419600" y="3427413"/>
            <a:ext cx="4191000" cy="2678112"/>
          </a:xfrm>
          <a:prstGeom prst="rect">
            <a:avLst/>
          </a:prstGeom>
          <a:noFill/>
        </p:spPr>
        <p:txBody>
          <a:bodyPr>
            <a:spAutoFit/>
          </a:bodyPr>
          <a:lstStyle/>
          <a:p>
            <a:pPr marL="342900" indent="-342900" fontAlgn="auto">
              <a:spcBef>
                <a:spcPts val="0"/>
              </a:spcBef>
              <a:spcAft>
                <a:spcPts val="0"/>
              </a:spcAft>
              <a:buFontTx/>
              <a:buAutoNum type="arabicPeriod"/>
              <a:defRPr/>
            </a:pPr>
            <a:r>
              <a:rPr lang="en-US" sz="2800" dirty="0">
                <a:solidFill>
                  <a:schemeClr val="tx1">
                    <a:lumMod val="95000"/>
                  </a:schemeClr>
                </a:solidFill>
                <a:effectLst>
                  <a:outerShdw blurRad="38100" dist="38100" dir="2700000" algn="tl">
                    <a:srgbClr val="000000">
                      <a:alpha val="43137"/>
                    </a:srgbClr>
                  </a:outerShdw>
                </a:effectLst>
                <a:latin typeface="+mn-lt"/>
              </a:rPr>
              <a:t>VOC Instrumentation</a:t>
            </a:r>
          </a:p>
          <a:p>
            <a:pPr marL="342900" indent="-342900" fontAlgn="auto">
              <a:spcBef>
                <a:spcPts val="0"/>
              </a:spcBef>
              <a:spcAft>
                <a:spcPts val="0"/>
              </a:spcAft>
              <a:buFontTx/>
              <a:buAutoNum type="arabicPeriod"/>
              <a:defRPr/>
            </a:pPr>
            <a:r>
              <a:rPr lang="en-US" sz="2800" dirty="0" err="1">
                <a:solidFill>
                  <a:schemeClr val="tx1">
                    <a:lumMod val="95000"/>
                  </a:schemeClr>
                </a:solidFill>
                <a:effectLst>
                  <a:outerShdw blurRad="38100" dist="38100" dir="2700000" algn="tl">
                    <a:srgbClr val="000000">
                      <a:alpha val="43137"/>
                    </a:srgbClr>
                  </a:outerShdw>
                </a:effectLst>
                <a:latin typeface="+mn-lt"/>
              </a:rPr>
              <a:t>Airmass</a:t>
            </a:r>
            <a:r>
              <a:rPr lang="en-US" sz="2800" dirty="0">
                <a:solidFill>
                  <a:schemeClr val="tx1">
                    <a:lumMod val="95000"/>
                  </a:schemeClr>
                </a:solidFill>
                <a:effectLst>
                  <a:outerShdw blurRad="38100" dist="38100" dir="2700000" algn="tl">
                    <a:srgbClr val="000000">
                      <a:alpha val="43137"/>
                    </a:srgbClr>
                  </a:outerShdw>
                </a:effectLst>
                <a:latin typeface="+mn-lt"/>
              </a:rPr>
              <a:t> classifications and characterization</a:t>
            </a:r>
          </a:p>
          <a:p>
            <a:pPr marL="342900" indent="-342900" fontAlgn="auto">
              <a:spcBef>
                <a:spcPts val="0"/>
              </a:spcBef>
              <a:spcAft>
                <a:spcPts val="0"/>
              </a:spcAft>
              <a:buFontTx/>
              <a:buAutoNum type="arabicPeriod"/>
              <a:defRPr/>
            </a:pPr>
            <a:r>
              <a:rPr lang="en-US" sz="2800" dirty="0">
                <a:solidFill>
                  <a:schemeClr val="tx1">
                    <a:lumMod val="95000"/>
                  </a:schemeClr>
                </a:solidFill>
                <a:effectLst>
                  <a:outerShdw blurRad="38100" dist="38100" dir="2700000" algn="tl">
                    <a:srgbClr val="000000">
                      <a:alpha val="43137"/>
                    </a:srgbClr>
                  </a:outerShdw>
                </a:effectLst>
                <a:latin typeface="+mn-lt"/>
              </a:rPr>
              <a:t>Comparison of </a:t>
            </a:r>
            <a:r>
              <a:rPr lang="en-US" sz="2800" dirty="0" err="1">
                <a:solidFill>
                  <a:schemeClr val="tx1">
                    <a:lumMod val="95000"/>
                  </a:schemeClr>
                </a:solidFill>
                <a:effectLst>
                  <a:outerShdw blurRad="38100" dist="38100" dir="2700000" algn="tl">
                    <a:srgbClr val="000000">
                      <a:alpha val="43137"/>
                    </a:srgbClr>
                  </a:outerShdw>
                </a:effectLst>
                <a:latin typeface="+mn-lt"/>
              </a:rPr>
              <a:t>CalNex</a:t>
            </a:r>
            <a:r>
              <a:rPr lang="en-US" sz="2800" dirty="0">
                <a:solidFill>
                  <a:schemeClr val="tx1">
                    <a:lumMod val="95000"/>
                  </a:schemeClr>
                </a:solidFill>
                <a:effectLst>
                  <a:outerShdw blurRad="38100" dist="38100" dir="2700000" algn="tl">
                    <a:srgbClr val="000000">
                      <a:alpha val="43137"/>
                    </a:srgbClr>
                  </a:outerShdw>
                </a:effectLst>
                <a:latin typeface="+mn-lt"/>
              </a:rPr>
              <a:t> VOC datasets</a:t>
            </a:r>
          </a:p>
          <a:p>
            <a:pPr marL="342900" indent="-342900" fontAlgn="auto">
              <a:spcBef>
                <a:spcPts val="0"/>
              </a:spcBef>
              <a:spcAft>
                <a:spcPts val="0"/>
              </a:spcAft>
              <a:buFontTx/>
              <a:buAutoNum type="arabicPeriod"/>
              <a:defRPr/>
            </a:pPr>
            <a:r>
              <a:rPr lang="en-US" sz="2800" dirty="0">
                <a:solidFill>
                  <a:schemeClr val="tx1">
                    <a:lumMod val="95000"/>
                  </a:schemeClr>
                </a:solidFill>
                <a:effectLst>
                  <a:outerShdw blurRad="38100" dist="38100" dir="2700000" algn="tl">
                    <a:srgbClr val="000000">
                      <a:alpha val="43137"/>
                    </a:srgbClr>
                  </a:outerShdw>
                </a:effectLst>
                <a:latin typeface="+mn-lt"/>
              </a:rPr>
              <a:t>Oxidation </a:t>
            </a:r>
            <a:r>
              <a:rPr lang="en-US" sz="2800" dirty="0" smtClean="0">
                <a:solidFill>
                  <a:schemeClr val="tx1">
                    <a:lumMod val="95000"/>
                  </a:schemeClr>
                </a:solidFill>
                <a:effectLst>
                  <a:outerShdw blurRad="38100" dist="38100" dir="2700000" algn="tl">
                    <a:srgbClr val="000000">
                      <a:alpha val="43137"/>
                    </a:srgbClr>
                  </a:outerShdw>
                </a:effectLst>
                <a:latin typeface="+mn-lt"/>
              </a:rPr>
              <a:t>chemistry</a:t>
            </a:r>
            <a:endParaRPr lang="en-US" sz="2800" dirty="0">
              <a:solidFill>
                <a:schemeClr val="tx1">
                  <a:lumMod val="95000"/>
                </a:schemeClr>
              </a:solidFill>
              <a:effectLst>
                <a:outerShdw blurRad="38100" dist="38100" dir="2700000" algn="tl">
                  <a:srgbClr val="000000">
                    <a:alpha val="43137"/>
                  </a:srgbClr>
                </a:outerShdw>
              </a:effectLst>
              <a:latin typeface="+mn-lt"/>
            </a:endParaRPr>
          </a:p>
        </p:txBody>
      </p:sp>
      <p:pic>
        <p:nvPicPr>
          <p:cNvPr id="3081" name="Picture 9" descr="C:\Documents and Settings\jgilman\Desktop\Atlantis from WP3.jpg"/>
          <p:cNvPicPr>
            <a:picLocks noChangeAspect="1" noChangeArrowheads="1"/>
          </p:cNvPicPr>
          <p:nvPr/>
        </p:nvPicPr>
        <p:blipFill>
          <a:blip r:embed="rId2" cstate="print"/>
          <a:srcRect l="9412" t="2111" r="6275"/>
          <a:stretch>
            <a:fillRect/>
          </a:stretch>
        </p:blipFill>
        <p:spPr bwMode="auto">
          <a:xfrm>
            <a:off x="685800" y="3352800"/>
            <a:ext cx="3344863" cy="2886075"/>
          </a:xfrm>
          <a:prstGeom prst="rect">
            <a:avLst/>
          </a:prstGeom>
        </p:spPr>
        <p:style>
          <a:lnRef idx="2">
            <a:schemeClr val="dk1"/>
          </a:lnRef>
          <a:fillRef idx="1">
            <a:schemeClr val="lt1"/>
          </a:fillRef>
          <a:effectRef idx="0">
            <a:schemeClr val="dk1"/>
          </a:effectRef>
          <a:fontRef idx="minor">
            <a:schemeClr val="dk1"/>
          </a:fontRef>
        </p:style>
      </p:pic>
      <p:sp>
        <p:nvSpPr>
          <p:cNvPr id="7" name="TextBox 6"/>
          <p:cNvSpPr txBox="1"/>
          <p:nvPr/>
        </p:nvSpPr>
        <p:spPr>
          <a:xfrm>
            <a:off x="685800" y="3352800"/>
            <a:ext cx="2971800" cy="369332"/>
          </a:xfrm>
          <a:prstGeom prst="rect">
            <a:avLst/>
          </a:prstGeom>
          <a:noFill/>
        </p:spPr>
        <p:txBody>
          <a:bodyPr wrap="square" rtlCol="0">
            <a:spAutoFit/>
          </a:bodyPr>
          <a:lstStyle/>
          <a:p>
            <a:r>
              <a:rPr lang="en-US" dirty="0" smtClean="0"/>
              <a:t>Atlantis from WP-3D</a:t>
            </a:r>
            <a:endParaRPr lang="en-US" dirty="0"/>
          </a:p>
        </p:txBody>
      </p:sp>
      <p:sp>
        <p:nvSpPr>
          <p:cNvPr id="9" name="TextBox 8"/>
          <p:cNvSpPr txBox="1"/>
          <p:nvPr/>
        </p:nvSpPr>
        <p:spPr>
          <a:xfrm>
            <a:off x="1047750" y="5955268"/>
            <a:ext cx="2971800" cy="307777"/>
          </a:xfrm>
          <a:prstGeom prst="rect">
            <a:avLst/>
          </a:prstGeom>
          <a:noFill/>
        </p:spPr>
        <p:txBody>
          <a:bodyPr wrap="square" rtlCol="0">
            <a:spAutoFit/>
          </a:bodyPr>
          <a:lstStyle/>
          <a:p>
            <a:pPr algn="r"/>
            <a:r>
              <a:rPr lang="en-US" sz="1400" i="1" dirty="0" smtClean="0">
                <a:solidFill>
                  <a:schemeClr val="tx1">
                    <a:lumMod val="75000"/>
                  </a:schemeClr>
                </a:solidFill>
              </a:rPr>
              <a:t>Photo: S. Lance</a:t>
            </a:r>
            <a:endParaRPr lang="en-US" sz="1400" i="1" dirty="0">
              <a:solidFill>
                <a:schemeClr val="tx1">
                  <a:lumMod val="75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C:\Documents and Settings\jgilman\Desktop\Graph9_1 blue.JPG"/>
          <p:cNvPicPr>
            <a:picLocks noChangeAspect="1" noChangeArrowheads="1"/>
          </p:cNvPicPr>
          <p:nvPr/>
        </p:nvPicPr>
        <p:blipFill>
          <a:blip r:embed="rId3" cstate="print"/>
          <a:srcRect t="2017" r="6667"/>
          <a:stretch>
            <a:fillRect/>
          </a:stretch>
        </p:blipFill>
        <p:spPr bwMode="auto">
          <a:xfrm>
            <a:off x="609600" y="4267200"/>
            <a:ext cx="3276600" cy="2274888"/>
          </a:xfrm>
          <a:prstGeom prst="rect">
            <a:avLst/>
          </a:prstGeom>
          <a:noFill/>
          <a:ln w="9525">
            <a:noFill/>
            <a:miter lim="800000"/>
            <a:headEnd/>
            <a:tailEnd/>
          </a:ln>
        </p:spPr>
      </p:pic>
      <p:sp>
        <p:nvSpPr>
          <p:cNvPr id="60" name="TextBox 59"/>
          <p:cNvSpPr txBox="1"/>
          <p:nvPr/>
        </p:nvSpPr>
        <p:spPr>
          <a:xfrm>
            <a:off x="4419600" y="4368800"/>
            <a:ext cx="4419600" cy="1938992"/>
          </a:xfrm>
          <a:prstGeom prst="rect">
            <a:avLst/>
          </a:prstGeom>
          <a:noFill/>
        </p:spPr>
        <p:txBody>
          <a:bodyPr>
            <a:spAutoFit/>
          </a:bodyPr>
          <a:lstStyle/>
          <a:p>
            <a:pPr>
              <a:buFont typeface="Arial" pitchFamily="34" charset="0"/>
              <a:buChar char="•"/>
              <a:defRPr/>
            </a:pPr>
            <a:r>
              <a:rPr lang="en-US" sz="2000" dirty="0" smtClean="0">
                <a:effectLst>
                  <a:outerShdw blurRad="38100" dist="38100" dir="2700000" algn="tl">
                    <a:srgbClr val="000000">
                      <a:alpha val="43137"/>
                    </a:srgbClr>
                  </a:outerShdw>
                </a:effectLst>
              </a:rPr>
              <a:t> Marine tracers (e.g., DMS) were</a:t>
            </a:r>
          </a:p>
          <a:p>
            <a:pPr>
              <a:defRPr/>
            </a:pPr>
            <a:r>
              <a:rPr lang="en-US" sz="2000" dirty="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 measured at the inland sites</a:t>
            </a:r>
          </a:p>
          <a:p>
            <a:pPr>
              <a:defRPr/>
            </a:pPr>
            <a:endParaRPr lang="en-US" sz="2000" dirty="0">
              <a:effectLst>
                <a:outerShdw blurRad="38100" dist="38100" dir="2700000" algn="tl">
                  <a:srgbClr val="000000">
                    <a:alpha val="43137"/>
                  </a:srgbClr>
                </a:outerShdw>
              </a:effectLst>
            </a:endParaRPr>
          </a:p>
          <a:p>
            <a:pPr>
              <a:defRPr/>
            </a:pPr>
            <a:r>
              <a:rPr lang="en-US" sz="2000" b="1" dirty="0" smtClean="0">
                <a:effectLst>
                  <a:outerShdw blurRad="38100" dist="38100" dir="2700000" algn="tl">
                    <a:srgbClr val="000000">
                      <a:alpha val="43137"/>
                    </a:srgbClr>
                  </a:outerShdw>
                </a:effectLst>
              </a:rPr>
              <a:t>All three data sets will provide valuable information regarding transport and processing</a:t>
            </a:r>
            <a:endParaRPr lang="en-US" sz="2000" b="1" dirty="0">
              <a:effectLst>
                <a:outerShdw blurRad="38100" dist="38100" dir="2700000" algn="tl">
                  <a:srgbClr val="000000">
                    <a:alpha val="43137"/>
                  </a:srgbClr>
                </a:outerShdw>
              </a:effectLst>
            </a:endParaRPr>
          </a:p>
        </p:txBody>
      </p:sp>
      <p:sp>
        <p:nvSpPr>
          <p:cNvPr id="66" name="Title 1"/>
          <p:cNvSpPr txBox="1">
            <a:spLocks/>
          </p:cNvSpPr>
          <p:nvPr/>
        </p:nvSpPr>
        <p:spPr>
          <a:xfrm>
            <a:off x="288175" y="185650"/>
            <a:ext cx="8382000" cy="498598"/>
          </a:xfrm>
          <a:prstGeom prst="rect">
            <a:avLst/>
          </a:prstGeom>
        </p:spPr>
        <p:txBody>
          <a:bodyPr/>
          <a:lstStyle/>
          <a:p>
            <a:pPr defTabSz="914363" fontAlgn="auto">
              <a:lnSpc>
                <a:spcPct val="90000"/>
              </a:lnSpc>
              <a:spcAft>
                <a:spcPts val="0"/>
              </a:spcAft>
              <a:defRPr/>
            </a:pPr>
            <a:r>
              <a:rPr lang="en-US"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How well do the </a:t>
            </a:r>
            <a:r>
              <a:rPr lang="en-US" sz="3600" spc="-150" dirty="0" err="1">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CalNEX</a:t>
            </a:r>
            <a:r>
              <a:rPr lang="en-US"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 VOC datasets compare?</a:t>
            </a:r>
          </a:p>
        </p:txBody>
      </p:sp>
      <p:pic>
        <p:nvPicPr>
          <p:cNvPr id="12293" name="Picture 61" descr="C:\Documents and Settings\jgilman\Desktop\Graph0_6a.JPG"/>
          <p:cNvPicPr>
            <a:picLocks noChangeAspect="1" noChangeArrowheads="1"/>
          </p:cNvPicPr>
          <p:nvPr/>
        </p:nvPicPr>
        <p:blipFill>
          <a:blip r:embed="rId4" cstate="print"/>
          <a:srcRect l="30545" t="15211" r="18909" b="28732"/>
          <a:stretch>
            <a:fillRect/>
          </a:stretch>
        </p:blipFill>
        <p:spPr bwMode="auto">
          <a:xfrm>
            <a:off x="612775" y="1009650"/>
            <a:ext cx="3273425" cy="3124200"/>
          </a:xfrm>
          <a:prstGeom prst="rect">
            <a:avLst/>
          </a:prstGeom>
          <a:noFill/>
          <a:ln w="9525">
            <a:noFill/>
            <a:miter lim="800000"/>
            <a:headEnd/>
            <a:tailEnd/>
          </a:ln>
        </p:spPr>
      </p:pic>
      <p:grpSp>
        <p:nvGrpSpPr>
          <p:cNvPr id="2" name="Group 118"/>
          <p:cNvGrpSpPr>
            <a:grpSpLocks/>
          </p:cNvGrpSpPr>
          <p:nvPr/>
        </p:nvGrpSpPr>
        <p:grpSpPr bwMode="auto">
          <a:xfrm>
            <a:off x="576263" y="990600"/>
            <a:ext cx="3657600" cy="3162300"/>
            <a:chOff x="576350" y="990600"/>
            <a:chExt cx="3657600" cy="3162407"/>
          </a:xfrm>
        </p:grpSpPr>
        <p:sp>
          <p:nvSpPr>
            <p:cNvPr id="71" name="Rectangle 70"/>
            <p:cNvSpPr>
              <a:spLocks noChangeAspect="1"/>
            </p:cNvSpPr>
            <p:nvPr/>
          </p:nvSpPr>
          <p:spPr bwMode="auto">
            <a:xfrm>
              <a:off x="609600" y="1010101"/>
              <a:ext cx="3271459" cy="3124024"/>
            </a:xfrm>
            <a:prstGeom prst="rect">
              <a:avLst/>
            </a:prstGeom>
            <a:solidFill>
              <a:schemeClr val="tx1">
                <a:lumMod val="85000"/>
                <a:alpha val="41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nvGrpSpPr>
            <p:cNvPr id="12303" name="Group 116"/>
            <p:cNvGrpSpPr>
              <a:grpSpLocks/>
            </p:cNvGrpSpPr>
            <p:nvPr/>
          </p:nvGrpSpPr>
          <p:grpSpPr bwMode="auto">
            <a:xfrm>
              <a:off x="1249186" y="1415426"/>
              <a:ext cx="2158371" cy="2174960"/>
              <a:chOff x="1249186" y="1415426"/>
              <a:chExt cx="2158371" cy="2174960"/>
            </a:xfrm>
          </p:grpSpPr>
          <p:sp>
            <p:nvSpPr>
              <p:cNvPr id="72" name="Oval 71"/>
              <p:cNvSpPr>
                <a:spLocks noChangeArrowheads="1"/>
              </p:cNvSpPr>
              <p:nvPr/>
            </p:nvSpPr>
            <p:spPr bwMode="auto">
              <a:xfrm>
                <a:off x="2324187" y="2498776"/>
                <a:ext cx="11113" cy="9525"/>
              </a:xfrm>
              <a:prstGeom prst="ellipse">
                <a:avLst/>
              </a:prstGeom>
              <a:noFill/>
              <a:ln w="8" cap="flat">
                <a:solidFill>
                  <a:srgbClr val="CCCCCC"/>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73" name="Oval 72"/>
              <p:cNvSpPr>
                <a:spLocks noChangeArrowheads="1"/>
              </p:cNvSpPr>
              <p:nvPr/>
            </p:nvSpPr>
            <p:spPr bwMode="auto">
              <a:xfrm>
                <a:off x="1798725" y="1966946"/>
                <a:ext cx="1060450" cy="1071598"/>
              </a:xfrm>
              <a:prstGeom prst="ellipse">
                <a:avLst/>
              </a:prstGeom>
              <a:noFill/>
              <a:ln w="8" cap="flat">
                <a:solidFill>
                  <a:schemeClr val="bg1"/>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74" name="Oval 73"/>
              <p:cNvSpPr>
                <a:spLocks noChangeArrowheads="1"/>
              </p:cNvSpPr>
              <p:nvPr/>
            </p:nvSpPr>
            <p:spPr bwMode="auto">
              <a:xfrm>
                <a:off x="1271675" y="1436703"/>
                <a:ext cx="2112962" cy="2132085"/>
              </a:xfrm>
              <a:prstGeom prst="ellipse">
                <a:avLst/>
              </a:prstGeom>
              <a:noFill/>
              <a:ln w="8" cap="flat">
                <a:solidFill>
                  <a:srgbClr val="CCCCCC"/>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75" name="Line 11"/>
              <p:cNvSpPr>
                <a:spLocks noChangeShapeType="1"/>
              </p:cNvSpPr>
              <p:nvPr/>
            </p:nvSpPr>
            <p:spPr bwMode="auto">
              <a:xfrm flipV="1">
                <a:off x="2328950" y="1441465"/>
                <a:ext cx="0" cy="1062074"/>
              </a:xfrm>
              <a:prstGeom prst="line">
                <a:avLst/>
              </a:prstGeom>
              <a:noFill/>
              <a:ln w="8" cap="flat">
                <a:solidFill>
                  <a:srgbClr val="CCCCCC"/>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76" name="Line 12"/>
              <p:cNvSpPr>
                <a:spLocks noChangeShapeType="1"/>
              </p:cNvSpPr>
              <p:nvPr/>
            </p:nvSpPr>
            <p:spPr bwMode="auto">
              <a:xfrm flipV="1">
                <a:off x="2328950" y="1752625"/>
                <a:ext cx="742950" cy="750914"/>
              </a:xfrm>
              <a:prstGeom prst="line">
                <a:avLst/>
              </a:prstGeom>
              <a:noFill/>
              <a:ln w="8" cap="flat">
                <a:solidFill>
                  <a:schemeClr val="bg1"/>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77" name="Line 13"/>
              <p:cNvSpPr>
                <a:spLocks noChangeShapeType="1"/>
              </p:cNvSpPr>
              <p:nvPr/>
            </p:nvSpPr>
            <p:spPr bwMode="auto">
              <a:xfrm>
                <a:off x="2328950" y="2503539"/>
                <a:ext cx="1050925" cy="1587"/>
              </a:xfrm>
              <a:prstGeom prst="line">
                <a:avLst/>
              </a:prstGeom>
              <a:noFill/>
              <a:ln w="8" cap="flat">
                <a:solidFill>
                  <a:srgbClr val="CCCCCC"/>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78" name="Line 14"/>
              <p:cNvSpPr>
                <a:spLocks noChangeShapeType="1"/>
              </p:cNvSpPr>
              <p:nvPr/>
            </p:nvSpPr>
            <p:spPr bwMode="auto">
              <a:xfrm>
                <a:off x="2328950" y="2503539"/>
                <a:ext cx="742950" cy="750913"/>
              </a:xfrm>
              <a:prstGeom prst="line">
                <a:avLst/>
              </a:prstGeom>
              <a:noFill/>
              <a:ln w="8" cap="flat">
                <a:solidFill>
                  <a:schemeClr val="bg1"/>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79" name="Line 15"/>
              <p:cNvSpPr>
                <a:spLocks noChangeShapeType="1"/>
              </p:cNvSpPr>
              <p:nvPr/>
            </p:nvSpPr>
            <p:spPr bwMode="auto">
              <a:xfrm>
                <a:off x="2328950" y="2503539"/>
                <a:ext cx="0" cy="1060486"/>
              </a:xfrm>
              <a:prstGeom prst="line">
                <a:avLst/>
              </a:prstGeom>
              <a:noFill/>
              <a:ln w="8" cap="flat">
                <a:solidFill>
                  <a:schemeClr val="bg1"/>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80" name="Line 16"/>
              <p:cNvSpPr>
                <a:spLocks noChangeShapeType="1"/>
              </p:cNvSpPr>
              <p:nvPr/>
            </p:nvSpPr>
            <p:spPr bwMode="auto">
              <a:xfrm flipH="1">
                <a:off x="1584412" y="2503539"/>
                <a:ext cx="744538" cy="750913"/>
              </a:xfrm>
              <a:prstGeom prst="line">
                <a:avLst/>
              </a:prstGeom>
              <a:noFill/>
              <a:ln w="8" cap="flat">
                <a:solidFill>
                  <a:schemeClr val="bg1"/>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81" name="Line 17"/>
              <p:cNvSpPr>
                <a:spLocks noChangeShapeType="1"/>
              </p:cNvSpPr>
              <p:nvPr/>
            </p:nvSpPr>
            <p:spPr bwMode="auto">
              <a:xfrm flipH="1">
                <a:off x="1276437" y="2503539"/>
                <a:ext cx="1052513" cy="1587"/>
              </a:xfrm>
              <a:prstGeom prst="line">
                <a:avLst/>
              </a:prstGeom>
              <a:noFill/>
              <a:ln w="8" cap="flat">
                <a:solidFill>
                  <a:schemeClr val="bg1"/>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82" name="Line 18"/>
              <p:cNvSpPr>
                <a:spLocks noChangeShapeType="1"/>
              </p:cNvSpPr>
              <p:nvPr/>
            </p:nvSpPr>
            <p:spPr bwMode="auto">
              <a:xfrm flipH="1" flipV="1">
                <a:off x="1584412" y="1752625"/>
                <a:ext cx="744538" cy="750914"/>
              </a:xfrm>
              <a:prstGeom prst="line">
                <a:avLst/>
              </a:prstGeom>
              <a:noFill/>
              <a:ln w="8" cap="flat">
                <a:solidFill>
                  <a:schemeClr val="bg1"/>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83" name="Line 19"/>
              <p:cNvSpPr>
                <a:spLocks noChangeShapeType="1"/>
              </p:cNvSpPr>
              <p:nvPr/>
            </p:nvSpPr>
            <p:spPr bwMode="auto">
              <a:xfrm flipV="1">
                <a:off x="2328950" y="1441465"/>
                <a:ext cx="0" cy="1062074"/>
              </a:xfrm>
              <a:prstGeom prst="line">
                <a:avLst/>
              </a:prstGeom>
              <a:noFill/>
              <a:ln w="8" cap="flat">
                <a:solidFill>
                  <a:schemeClr val="bg1"/>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84" name="Line 20"/>
              <p:cNvSpPr>
                <a:spLocks noChangeShapeType="1"/>
              </p:cNvSpPr>
              <p:nvPr/>
            </p:nvSpPr>
            <p:spPr bwMode="auto">
              <a:xfrm flipH="1">
                <a:off x="2301962" y="1974883"/>
                <a:ext cx="52388" cy="0"/>
              </a:xfrm>
              <a:prstGeom prst="line">
                <a:avLst/>
              </a:prstGeom>
              <a:noFill/>
              <a:ln w="8" cap="flat">
                <a:solidFill>
                  <a:srgbClr val="CCCCCC"/>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85" name="Line 21"/>
              <p:cNvSpPr>
                <a:spLocks noChangeShapeType="1"/>
              </p:cNvSpPr>
              <p:nvPr/>
            </p:nvSpPr>
            <p:spPr bwMode="auto">
              <a:xfrm flipH="1">
                <a:off x="2301962" y="1441465"/>
                <a:ext cx="52388" cy="1588"/>
              </a:xfrm>
              <a:prstGeom prst="line">
                <a:avLst/>
              </a:prstGeom>
              <a:noFill/>
              <a:ln w="8" cap="flat">
                <a:solidFill>
                  <a:srgbClr val="CCCCCC"/>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86" name="Line 22"/>
              <p:cNvSpPr>
                <a:spLocks noChangeShapeType="1"/>
              </p:cNvSpPr>
              <p:nvPr/>
            </p:nvSpPr>
            <p:spPr bwMode="auto">
              <a:xfrm>
                <a:off x="2328950" y="2503539"/>
                <a:ext cx="1050925" cy="1587"/>
              </a:xfrm>
              <a:prstGeom prst="line">
                <a:avLst/>
              </a:prstGeom>
              <a:noFill/>
              <a:ln w="8" cap="flat">
                <a:solidFill>
                  <a:schemeClr val="bg1"/>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87" name="Line 23"/>
              <p:cNvSpPr>
                <a:spLocks noChangeShapeType="1"/>
              </p:cNvSpPr>
              <p:nvPr/>
            </p:nvSpPr>
            <p:spPr bwMode="auto">
              <a:xfrm>
                <a:off x="2854412" y="2476550"/>
                <a:ext cx="0" cy="53977"/>
              </a:xfrm>
              <a:prstGeom prst="line">
                <a:avLst/>
              </a:prstGeom>
              <a:noFill/>
              <a:ln w="8" cap="flat">
                <a:solidFill>
                  <a:srgbClr val="CCCCCC"/>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88" name="Line 24"/>
              <p:cNvSpPr>
                <a:spLocks noChangeShapeType="1"/>
              </p:cNvSpPr>
              <p:nvPr/>
            </p:nvSpPr>
            <p:spPr bwMode="auto">
              <a:xfrm>
                <a:off x="3379875" y="2476550"/>
                <a:ext cx="1587" cy="53977"/>
              </a:xfrm>
              <a:prstGeom prst="line">
                <a:avLst/>
              </a:prstGeom>
              <a:noFill/>
              <a:ln w="8" cap="flat">
                <a:solidFill>
                  <a:srgbClr val="CCCCCC"/>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89" name="Oval 88"/>
              <p:cNvSpPr>
                <a:spLocks noChangeArrowheads="1"/>
              </p:cNvSpPr>
              <p:nvPr/>
            </p:nvSpPr>
            <p:spPr bwMode="auto">
              <a:xfrm>
                <a:off x="1271675" y="1436703"/>
                <a:ext cx="2112962" cy="2132085"/>
              </a:xfrm>
              <a:prstGeom prst="ellipse">
                <a:avLst/>
              </a:prstGeom>
              <a:noFill/>
              <a:ln w="8" cap="flat">
                <a:solidFill>
                  <a:schemeClr val="bg1"/>
                </a:solidFill>
                <a:prstDash val="solid"/>
                <a:round/>
                <a:headEnd/>
                <a:tailEnd/>
              </a:ln>
            </p:spPr>
            <p:txBody>
              <a:bodyPr/>
              <a:lstStyle/>
              <a:p>
                <a:pPr>
                  <a:defRPr/>
                </a:pPr>
                <a:endParaRPr lang="en-US" sz="2400" dirty="0">
                  <a:solidFill>
                    <a:schemeClr val="bg1">
                      <a:lumMod val="95000"/>
                      <a:lumOff val="5000"/>
                    </a:schemeClr>
                  </a:solidFill>
                  <a:latin typeface="Arial" charset="0"/>
                </a:endParaRPr>
              </a:p>
            </p:txBody>
          </p:sp>
          <p:sp>
            <p:nvSpPr>
              <p:cNvPr id="90" name="Line 26"/>
              <p:cNvSpPr>
                <a:spLocks noChangeShapeType="1"/>
              </p:cNvSpPr>
              <p:nvPr/>
            </p:nvSpPr>
            <p:spPr bwMode="auto">
              <a:xfrm flipV="1">
                <a:off x="2328950" y="1416064"/>
                <a:ext cx="0" cy="53977"/>
              </a:xfrm>
              <a:prstGeom prst="line">
                <a:avLst/>
              </a:prstGeom>
              <a:noFill/>
              <a:ln w="8" cap="flat">
                <a:solidFill>
                  <a:srgbClr val="CCCCCC"/>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91" name="Line 27"/>
              <p:cNvSpPr>
                <a:spLocks noChangeShapeType="1"/>
              </p:cNvSpPr>
              <p:nvPr/>
            </p:nvSpPr>
            <p:spPr bwMode="auto">
              <a:xfrm flipV="1">
                <a:off x="3052850" y="1733575"/>
                <a:ext cx="36512" cy="39689"/>
              </a:xfrm>
              <a:prstGeom prst="line">
                <a:avLst/>
              </a:prstGeom>
              <a:noFill/>
              <a:ln w="8" cap="flat">
                <a:solidFill>
                  <a:srgbClr val="CCCCCC"/>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92" name="Line 28"/>
              <p:cNvSpPr>
                <a:spLocks noChangeShapeType="1"/>
              </p:cNvSpPr>
              <p:nvPr/>
            </p:nvSpPr>
            <p:spPr bwMode="auto">
              <a:xfrm>
                <a:off x="3351300" y="2503539"/>
                <a:ext cx="55562" cy="1587"/>
              </a:xfrm>
              <a:prstGeom prst="line">
                <a:avLst/>
              </a:prstGeom>
              <a:noFill/>
              <a:ln w="8" cap="flat">
                <a:solidFill>
                  <a:srgbClr val="CCCCCC"/>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93" name="Line 29"/>
              <p:cNvSpPr>
                <a:spLocks noChangeShapeType="1"/>
              </p:cNvSpPr>
              <p:nvPr/>
            </p:nvSpPr>
            <p:spPr bwMode="auto">
              <a:xfrm>
                <a:off x="3052850" y="3233814"/>
                <a:ext cx="36512" cy="38101"/>
              </a:xfrm>
              <a:prstGeom prst="line">
                <a:avLst/>
              </a:prstGeom>
              <a:noFill/>
              <a:ln w="8" cap="flat">
                <a:solidFill>
                  <a:srgbClr val="CCCCCC"/>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94" name="Line 30"/>
              <p:cNvSpPr>
                <a:spLocks noChangeShapeType="1"/>
              </p:cNvSpPr>
              <p:nvPr/>
            </p:nvSpPr>
            <p:spPr bwMode="auto">
              <a:xfrm>
                <a:off x="2328950" y="3535449"/>
                <a:ext cx="0" cy="55564"/>
              </a:xfrm>
              <a:prstGeom prst="line">
                <a:avLst/>
              </a:prstGeom>
              <a:noFill/>
              <a:ln w="8" cap="flat">
                <a:solidFill>
                  <a:srgbClr val="CCCCCC"/>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95" name="Line 31"/>
              <p:cNvSpPr>
                <a:spLocks noChangeShapeType="1"/>
              </p:cNvSpPr>
              <p:nvPr/>
            </p:nvSpPr>
            <p:spPr bwMode="auto">
              <a:xfrm flipH="1">
                <a:off x="1566950" y="3233814"/>
                <a:ext cx="38100" cy="38101"/>
              </a:xfrm>
              <a:prstGeom prst="line">
                <a:avLst/>
              </a:prstGeom>
              <a:noFill/>
              <a:ln w="8" cap="flat">
                <a:solidFill>
                  <a:srgbClr val="CCCCCC"/>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96" name="Line 32"/>
              <p:cNvSpPr>
                <a:spLocks noChangeShapeType="1"/>
              </p:cNvSpPr>
              <p:nvPr/>
            </p:nvSpPr>
            <p:spPr bwMode="auto">
              <a:xfrm flipH="1">
                <a:off x="1249450" y="2503539"/>
                <a:ext cx="55562" cy="1587"/>
              </a:xfrm>
              <a:prstGeom prst="line">
                <a:avLst/>
              </a:prstGeom>
              <a:noFill/>
              <a:ln w="8" cap="flat">
                <a:solidFill>
                  <a:srgbClr val="CCCCCC"/>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97" name="Line 33"/>
              <p:cNvSpPr>
                <a:spLocks noChangeShapeType="1"/>
              </p:cNvSpPr>
              <p:nvPr/>
            </p:nvSpPr>
            <p:spPr bwMode="auto">
              <a:xfrm flipH="1" flipV="1">
                <a:off x="1566950" y="1733575"/>
                <a:ext cx="38100" cy="39689"/>
              </a:xfrm>
              <a:prstGeom prst="line">
                <a:avLst/>
              </a:prstGeom>
              <a:noFill/>
              <a:ln w="8" cap="flat">
                <a:solidFill>
                  <a:srgbClr val="CCCCCC"/>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98" name="Rectangle 97"/>
              <p:cNvSpPr>
                <a:spLocks noChangeArrowheads="1"/>
              </p:cNvSpPr>
              <p:nvPr/>
            </p:nvSpPr>
            <p:spPr bwMode="auto">
              <a:xfrm>
                <a:off x="1801900" y="1981233"/>
                <a:ext cx="488950" cy="295285"/>
              </a:xfrm>
              <a:prstGeom prst="rect">
                <a:avLst/>
              </a:prstGeom>
              <a:noFill/>
              <a:ln w="9525">
                <a:noFill/>
                <a:miter lim="800000"/>
                <a:headEnd/>
                <a:tailEnd/>
              </a:ln>
            </p:spPr>
            <p:txBody>
              <a:bodyPr wrap="none" lIns="0" tIns="0" rIns="0" bIns="0">
                <a:spAutoFit/>
              </a:bodyPr>
              <a:lstStyle/>
              <a:p>
                <a:pPr>
                  <a:defRPr/>
                </a:pPr>
                <a:r>
                  <a:rPr lang="en-US" sz="1600" b="1" dirty="0">
                    <a:solidFill>
                      <a:schemeClr val="bg1">
                        <a:lumMod val="95000"/>
                        <a:lumOff val="5000"/>
                      </a:schemeClr>
                    </a:solidFill>
                  </a:rPr>
                  <a:t>10%</a:t>
                </a:r>
                <a:endParaRPr lang="en-US" sz="2400" b="1" dirty="0">
                  <a:solidFill>
                    <a:schemeClr val="bg1">
                      <a:lumMod val="95000"/>
                      <a:lumOff val="5000"/>
                    </a:schemeClr>
                  </a:solidFill>
                </a:endParaRPr>
              </a:p>
            </p:txBody>
          </p:sp>
          <p:sp>
            <p:nvSpPr>
              <p:cNvPr id="99" name="Rectangle 98"/>
              <p:cNvSpPr>
                <a:spLocks noChangeArrowheads="1"/>
              </p:cNvSpPr>
              <p:nvPr/>
            </p:nvSpPr>
            <p:spPr bwMode="auto">
              <a:xfrm>
                <a:off x="1406612" y="1611334"/>
                <a:ext cx="488950" cy="293697"/>
              </a:xfrm>
              <a:prstGeom prst="rect">
                <a:avLst/>
              </a:prstGeom>
              <a:noFill/>
              <a:ln w="9525">
                <a:noFill/>
                <a:miter lim="800000"/>
                <a:headEnd/>
                <a:tailEnd/>
              </a:ln>
            </p:spPr>
            <p:txBody>
              <a:bodyPr wrap="none" lIns="0" tIns="0" rIns="0" bIns="0">
                <a:spAutoFit/>
              </a:bodyPr>
              <a:lstStyle/>
              <a:p>
                <a:pPr>
                  <a:defRPr/>
                </a:pPr>
                <a:r>
                  <a:rPr lang="en-US" sz="1600" b="1" dirty="0">
                    <a:solidFill>
                      <a:schemeClr val="bg1">
                        <a:lumMod val="95000"/>
                        <a:lumOff val="5000"/>
                      </a:schemeClr>
                    </a:solidFill>
                  </a:rPr>
                  <a:t>20%</a:t>
                </a:r>
                <a:endParaRPr lang="en-US" sz="2400" b="1" dirty="0">
                  <a:solidFill>
                    <a:schemeClr val="bg1">
                      <a:lumMod val="95000"/>
                      <a:lumOff val="5000"/>
                    </a:schemeClr>
                  </a:solidFill>
                </a:endParaRPr>
              </a:p>
            </p:txBody>
          </p:sp>
          <p:sp>
            <p:nvSpPr>
              <p:cNvPr id="100" name="Freeform 46"/>
              <p:cNvSpPr>
                <a:spLocks/>
              </p:cNvSpPr>
              <p:nvPr/>
            </p:nvSpPr>
            <p:spPr bwMode="auto">
              <a:xfrm>
                <a:off x="1616162" y="2392410"/>
                <a:ext cx="1122363" cy="830290"/>
              </a:xfrm>
              <a:custGeom>
                <a:avLst/>
                <a:gdLst/>
                <a:ahLst/>
                <a:cxnLst>
                  <a:cxn ang="0">
                    <a:pos x="1103" y="169"/>
                  </a:cxn>
                  <a:cxn ang="0">
                    <a:pos x="1098" y="118"/>
                  </a:cxn>
                  <a:cxn ang="0">
                    <a:pos x="1108" y="118"/>
                  </a:cxn>
                  <a:cxn ang="0">
                    <a:pos x="1103" y="169"/>
                  </a:cxn>
                  <a:cxn ang="0">
                    <a:pos x="1136" y="0"/>
                  </a:cxn>
                  <a:cxn ang="0">
                    <a:pos x="1169" y="10"/>
                  </a:cxn>
                  <a:cxn ang="0">
                    <a:pos x="1198" y="26"/>
                  </a:cxn>
                  <a:cxn ang="0">
                    <a:pos x="1103" y="169"/>
                  </a:cxn>
                  <a:cxn ang="0">
                    <a:pos x="1227" y="18"/>
                  </a:cxn>
                  <a:cxn ang="0">
                    <a:pos x="1254" y="45"/>
                  </a:cxn>
                  <a:cxn ang="0">
                    <a:pos x="1103" y="169"/>
                  </a:cxn>
                  <a:cxn ang="0">
                    <a:pos x="1292" y="42"/>
                  </a:cxn>
                  <a:cxn ang="0">
                    <a:pos x="1313" y="82"/>
                  </a:cxn>
                  <a:cxn ang="0">
                    <a:pos x="1326" y="125"/>
                  </a:cxn>
                  <a:cxn ang="0">
                    <a:pos x="1103" y="169"/>
                  </a:cxn>
                  <a:cxn ang="0">
                    <a:pos x="1473" y="133"/>
                  </a:cxn>
                  <a:cxn ang="0">
                    <a:pos x="1473" y="205"/>
                  </a:cxn>
                  <a:cxn ang="0">
                    <a:pos x="1103" y="169"/>
                  </a:cxn>
                  <a:cxn ang="0">
                    <a:pos x="1682" y="284"/>
                  </a:cxn>
                  <a:cxn ang="0">
                    <a:pos x="1649" y="395"/>
                  </a:cxn>
                  <a:cxn ang="0">
                    <a:pos x="1594" y="497"/>
                  </a:cxn>
                  <a:cxn ang="0">
                    <a:pos x="1103" y="169"/>
                  </a:cxn>
                  <a:cxn ang="0">
                    <a:pos x="1693" y="653"/>
                  </a:cxn>
                  <a:cxn ang="0">
                    <a:pos x="1587" y="759"/>
                  </a:cxn>
                  <a:cxn ang="0">
                    <a:pos x="1103" y="169"/>
                  </a:cxn>
                  <a:cxn ang="0">
                    <a:pos x="1436" y="668"/>
                  </a:cxn>
                  <a:cxn ang="0">
                    <a:pos x="1332" y="724"/>
                  </a:cxn>
                  <a:cxn ang="0">
                    <a:pos x="1220" y="758"/>
                  </a:cxn>
                  <a:cxn ang="0">
                    <a:pos x="1103" y="169"/>
                  </a:cxn>
                  <a:cxn ang="0">
                    <a:pos x="1161" y="762"/>
                  </a:cxn>
                  <a:cxn ang="0">
                    <a:pos x="1044" y="762"/>
                  </a:cxn>
                  <a:cxn ang="0">
                    <a:pos x="1103" y="169"/>
                  </a:cxn>
                  <a:cxn ang="0">
                    <a:pos x="898" y="1200"/>
                  </a:cxn>
                  <a:cxn ang="0">
                    <a:pos x="700" y="1141"/>
                  </a:cxn>
                  <a:cxn ang="0">
                    <a:pos x="519" y="1043"/>
                  </a:cxn>
                  <a:cxn ang="0">
                    <a:pos x="1103" y="169"/>
                  </a:cxn>
                  <a:cxn ang="0">
                    <a:pos x="262" y="1194"/>
                  </a:cxn>
                  <a:cxn ang="0">
                    <a:pos x="78" y="1010"/>
                  </a:cxn>
                  <a:cxn ang="0">
                    <a:pos x="1103" y="169"/>
                  </a:cxn>
                  <a:cxn ang="0">
                    <a:pos x="495" y="575"/>
                  </a:cxn>
                  <a:cxn ang="0">
                    <a:pos x="428" y="449"/>
                  </a:cxn>
                  <a:cxn ang="0">
                    <a:pos x="386" y="312"/>
                  </a:cxn>
                  <a:cxn ang="0">
                    <a:pos x="1103" y="169"/>
                  </a:cxn>
                  <a:cxn ang="0">
                    <a:pos x="904" y="189"/>
                  </a:cxn>
                  <a:cxn ang="0">
                    <a:pos x="904" y="149"/>
                  </a:cxn>
                  <a:cxn ang="0">
                    <a:pos x="1103" y="169"/>
                  </a:cxn>
                  <a:cxn ang="0">
                    <a:pos x="984" y="145"/>
                  </a:cxn>
                  <a:cxn ang="0">
                    <a:pos x="991" y="123"/>
                  </a:cxn>
                  <a:cxn ang="0">
                    <a:pos x="1002" y="102"/>
                  </a:cxn>
                  <a:cxn ang="0">
                    <a:pos x="1103" y="169"/>
                  </a:cxn>
                  <a:cxn ang="0">
                    <a:pos x="1088" y="157"/>
                  </a:cxn>
                  <a:cxn ang="0">
                    <a:pos x="1091" y="155"/>
                  </a:cxn>
                  <a:cxn ang="0">
                    <a:pos x="1103" y="169"/>
                  </a:cxn>
                  <a:cxn ang="0">
                    <a:pos x="1092" y="154"/>
                  </a:cxn>
                  <a:cxn ang="0">
                    <a:pos x="1096" y="152"/>
                  </a:cxn>
                  <a:cxn ang="0">
                    <a:pos x="1099" y="151"/>
                  </a:cxn>
                  <a:cxn ang="0">
                    <a:pos x="1103" y="169"/>
                  </a:cxn>
                </a:cxnLst>
                <a:rect l="0" t="0" r="r" b="b"/>
                <a:pathLst>
                  <a:path w="1737" h="1272">
                    <a:moveTo>
                      <a:pt x="1103" y="169"/>
                    </a:moveTo>
                    <a:lnTo>
                      <a:pt x="1103" y="169"/>
                    </a:lnTo>
                    <a:lnTo>
                      <a:pt x="1093" y="119"/>
                    </a:lnTo>
                    <a:lnTo>
                      <a:pt x="1098" y="118"/>
                    </a:lnTo>
                    <a:lnTo>
                      <a:pt x="1103" y="118"/>
                    </a:lnTo>
                    <a:lnTo>
                      <a:pt x="1108" y="118"/>
                    </a:lnTo>
                    <a:lnTo>
                      <a:pt x="1113" y="119"/>
                    </a:lnTo>
                    <a:lnTo>
                      <a:pt x="1103" y="169"/>
                    </a:lnTo>
                    <a:lnTo>
                      <a:pt x="1103" y="169"/>
                    </a:lnTo>
                    <a:lnTo>
                      <a:pt x="1136" y="0"/>
                    </a:lnTo>
                    <a:lnTo>
                      <a:pt x="1153" y="4"/>
                    </a:lnTo>
                    <a:lnTo>
                      <a:pt x="1169" y="10"/>
                    </a:lnTo>
                    <a:lnTo>
                      <a:pt x="1184" y="17"/>
                    </a:lnTo>
                    <a:lnTo>
                      <a:pt x="1198" y="26"/>
                    </a:lnTo>
                    <a:lnTo>
                      <a:pt x="1103" y="169"/>
                    </a:lnTo>
                    <a:lnTo>
                      <a:pt x="1103" y="169"/>
                    </a:lnTo>
                    <a:lnTo>
                      <a:pt x="1211" y="7"/>
                    </a:lnTo>
                    <a:lnTo>
                      <a:pt x="1227" y="18"/>
                    </a:lnTo>
                    <a:lnTo>
                      <a:pt x="1241" y="31"/>
                    </a:lnTo>
                    <a:lnTo>
                      <a:pt x="1254" y="45"/>
                    </a:lnTo>
                    <a:lnTo>
                      <a:pt x="1265" y="60"/>
                    </a:lnTo>
                    <a:lnTo>
                      <a:pt x="1103" y="169"/>
                    </a:lnTo>
                    <a:lnTo>
                      <a:pt x="1103" y="169"/>
                    </a:lnTo>
                    <a:lnTo>
                      <a:pt x="1292" y="42"/>
                    </a:lnTo>
                    <a:lnTo>
                      <a:pt x="1304" y="62"/>
                    </a:lnTo>
                    <a:lnTo>
                      <a:pt x="1313" y="82"/>
                    </a:lnTo>
                    <a:lnTo>
                      <a:pt x="1321" y="103"/>
                    </a:lnTo>
                    <a:lnTo>
                      <a:pt x="1326" y="125"/>
                    </a:lnTo>
                    <a:lnTo>
                      <a:pt x="1103" y="169"/>
                    </a:lnTo>
                    <a:lnTo>
                      <a:pt x="1103" y="169"/>
                    </a:lnTo>
                    <a:lnTo>
                      <a:pt x="1468" y="96"/>
                    </a:lnTo>
                    <a:lnTo>
                      <a:pt x="1473" y="133"/>
                    </a:lnTo>
                    <a:lnTo>
                      <a:pt x="1475" y="169"/>
                    </a:lnTo>
                    <a:lnTo>
                      <a:pt x="1473" y="205"/>
                    </a:lnTo>
                    <a:lnTo>
                      <a:pt x="1468" y="242"/>
                    </a:lnTo>
                    <a:lnTo>
                      <a:pt x="1103" y="169"/>
                    </a:lnTo>
                    <a:lnTo>
                      <a:pt x="1103" y="169"/>
                    </a:lnTo>
                    <a:lnTo>
                      <a:pt x="1682" y="284"/>
                    </a:lnTo>
                    <a:lnTo>
                      <a:pt x="1668" y="341"/>
                    </a:lnTo>
                    <a:lnTo>
                      <a:pt x="1649" y="395"/>
                    </a:lnTo>
                    <a:lnTo>
                      <a:pt x="1624" y="448"/>
                    </a:lnTo>
                    <a:lnTo>
                      <a:pt x="1594" y="497"/>
                    </a:lnTo>
                    <a:lnTo>
                      <a:pt x="1103" y="169"/>
                    </a:lnTo>
                    <a:lnTo>
                      <a:pt x="1103" y="169"/>
                    </a:lnTo>
                    <a:lnTo>
                      <a:pt x="1737" y="593"/>
                    </a:lnTo>
                    <a:lnTo>
                      <a:pt x="1693" y="653"/>
                    </a:lnTo>
                    <a:lnTo>
                      <a:pt x="1642" y="709"/>
                    </a:lnTo>
                    <a:lnTo>
                      <a:pt x="1587" y="759"/>
                    </a:lnTo>
                    <a:lnTo>
                      <a:pt x="1527" y="804"/>
                    </a:lnTo>
                    <a:lnTo>
                      <a:pt x="1103" y="169"/>
                    </a:lnTo>
                    <a:lnTo>
                      <a:pt x="1103" y="169"/>
                    </a:lnTo>
                    <a:lnTo>
                      <a:pt x="1436" y="668"/>
                    </a:lnTo>
                    <a:lnTo>
                      <a:pt x="1386" y="698"/>
                    </a:lnTo>
                    <a:lnTo>
                      <a:pt x="1332" y="724"/>
                    </a:lnTo>
                    <a:lnTo>
                      <a:pt x="1277" y="743"/>
                    </a:lnTo>
                    <a:lnTo>
                      <a:pt x="1220" y="758"/>
                    </a:lnTo>
                    <a:lnTo>
                      <a:pt x="1103" y="169"/>
                    </a:lnTo>
                    <a:lnTo>
                      <a:pt x="1103" y="169"/>
                    </a:lnTo>
                    <a:lnTo>
                      <a:pt x="1219" y="753"/>
                    </a:lnTo>
                    <a:lnTo>
                      <a:pt x="1161" y="762"/>
                    </a:lnTo>
                    <a:lnTo>
                      <a:pt x="1103" y="765"/>
                    </a:lnTo>
                    <a:lnTo>
                      <a:pt x="1044" y="762"/>
                    </a:lnTo>
                    <a:lnTo>
                      <a:pt x="987" y="753"/>
                    </a:lnTo>
                    <a:lnTo>
                      <a:pt x="1103" y="169"/>
                    </a:lnTo>
                    <a:lnTo>
                      <a:pt x="1103" y="169"/>
                    </a:lnTo>
                    <a:lnTo>
                      <a:pt x="898" y="1200"/>
                    </a:lnTo>
                    <a:lnTo>
                      <a:pt x="798" y="1175"/>
                    </a:lnTo>
                    <a:lnTo>
                      <a:pt x="700" y="1141"/>
                    </a:lnTo>
                    <a:lnTo>
                      <a:pt x="607" y="1096"/>
                    </a:lnTo>
                    <a:lnTo>
                      <a:pt x="519" y="1043"/>
                    </a:lnTo>
                    <a:lnTo>
                      <a:pt x="1103" y="169"/>
                    </a:lnTo>
                    <a:lnTo>
                      <a:pt x="1103" y="169"/>
                    </a:lnTo>
                    <a:lnTo>
                      <a:pt x="366" y="1272"/>
                    </a:lnTo>
                    <a:lnTo>
                      <a:pt x="262" y="1194"/>
                    </a:lnTo>
                    <a:lnTo>
                      <a:pt x="165" y="1107"/>
                    </a:lnTo>
                    <a:lnTo>
                      <a:pt x="78" y="1010"/>
                    </a:lnTo>
                    <a:lnTo>
                      <a:pt x="0" y="906"/>
                    </a:lnTo>
                    <a:lnTo>
                      <a:pt x="1103" y="169"/>
                    </a:lnTo>
                    <a:lnTo>
                      <a:pt x="1103" y="169"/>
                    </a:lnTo>
                    <a:lnTo>
                      <a:pt x="495" y="575"/>
                    </a:lnTo>
                    <a:lnTo>
                      <a:pt x="459" y="513"/>
                    </a:lnTo>
                    <a:lnTo>
                      <a:pt x="428" y="449"/>
                    </a:lnTo>
                    <a:lnTo>
                      <a:pt x="404" y="381"/>
                    </a:lnTo>
                    <a:lnTo>
                      <a:pt x="386" y="312"/>
                    </a:lnTo>
                    <a:lnTo>
                      <a:pt x="1103" y="169"/>
                    </a:lnTo>
                    <a:lnTo>
                      <a:pt x="1103" y="169"/>
                    </a:lnTo>
                    <a:lnTo>
                      <a:pt x="907" y="208"/>
                    </a:lnTo>
                    <a:lnTo>
                      <a:pt x="904" y="189"/>
                    </a:lnTo>
                    <a:lnTo>
                      <a:pt x="903" y="169"/>
                    </a:lnTo>
                    <a:lnTo>
                      <a:pt x="904" y="149"/>
                    </a:lnTo>
                    <a:lnTo>
                      <a:pt x="907" y="130"/>
                    </a:lnTo>
                    <a:lnTo>
                      <a:pt x="1103" y="169"/>
                    </a:lnTo>
                    <a:lnTo>
                      <a:pt x="1103" y="169"/>
                    </a:lnTo>
                    <a:lnTo>
                      <a:pt x="984" y="145"/>
                    </a:lnTo>
                    <a:lnTo>
                      <a:pt x="987" y="134"/>
                    </a:lnTo>
                    <a:lnTo>
                      <a:pt x="991" y="123"/>
                    </a:lnTo>
                    <a:lnTo>
                      <a:pt x="996" y="112"/>
                    </a:lnTo>
                    <a:lnTo>
                      <a:pt x="1002" y="102"/>
                    </a:lnTo>
                    <a:lnTo>
                      <a:pt x="1103" y="169"/>
                    </a:lnTo>
                    <a:lnTo>
                      <a:pt x="1103" y="169"/>
                    </a:lnTo>
                    <a:lnTo>
                      <a:pt x="1087" y="159"/>
                    </a:lnTo>
                    <a:lnTo>
                      <a:pt x="1088" y="157"/>
                    </a:lnTo>
                    <a:lnTo>
                      <a:pt x="1090" y="156"/>
                    </a:lnTo>
                    <a:lnTo>
                      <a:pt x="1091" y="155"/>
                    </a:lnTo>
                    <a:lnTo>
                      <a:pt x="1092" y="154"/>
                    </a:lnTo>
                    <a:lnTo>
                      <a:pt x="1103" y="169"/>
                    </a:lnTo>
                    <a:lnTo>
                      <a:pt x="1103" y="169"/>
                    </a:lnTo>
                    <a:lnTo>
                      <a:pt x="1092" y="154"/>
                    </a:lnTo>
                    <a:lnTo>
                      <a:pt x="1094" y="153"/>
                    </a:lnTo>
                    <a:lnTo>
                      <a:pt x="1096" y="152"/>
                    </a:lnTo>
                    <a:lnTo>
                      <a:pt x="1097" y="151"/>
                    </a:lnTo>
                    <a:lnTo>
                      <a:pt x="1099" y="151"/>
                    </a:lnTo>
                    <a:lnTo>
                      <a:pt x="1103" y="169"/>
                    </a:lnTo>
                    <a:lnTo>
                      <a:pt x="1103" y="169"/>
                    </a:lnTo>
                  </a:path>
                </a:pathLst>
              </a:custGeom>
              <a:solidFill>
                <a:srgbClr val="000000"/>
              </a:solidFill>
              <a:ln w="0">
                <a:solidFill>
                  <a:srgbClr val="000000"/>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101" name="Freeform 47"/>
              <p:cNvSpPr>
                <a:spLocks/>
              </p:cNvSpPr>
              <p:nvPr/>
            </p:nvSpPr>
            <p:spPr bwMode="auto">
              <a:xfrm>
                <a:off x="1619337" y="2392410"/>
                <a:ext cx="1119188" cy="825528"/>
              </a:xfrm>
              <a:custGeom>
                <a:avLst/>
                <a:gdLst/>
                <a:ahLst/>
                <a:cxnLst>
                  <a:cxn ang="0">
                    <a:pos x="1099" y="169"/>
                  </a:cxn>
                  <a:cxn ang="0">
                    <a:pos x="1094" y="118"/>
                  </a:cxn>
                  <a:cxn ang="0">
                    <a:pos x="1104" y="118"/>
                  </a:cxn>
                  <a:cxn ang="0">
                    <a:pos x="1099" y="169"/>
                  </a:cxn>
                  <a:cxn ang="0">
                    <a:pos x="1132" y="0"/>
                  </a:cxn>
                  <a:cxn ang="0">
                    <a:pos x="1165" y="10"/>
                  </a:cxn>
                  <a:cxn ang="0">
                    <a:pos x="1194" y="26"/>
                  </a:cxn>
                  <a:cxn ang="0">
                    <a:pos x="1099" y="169"/>
                  </a:cxn>
                  <a:cxn ang="0">
                    <a:pos x="1223" y="18"/>
                  </a:cxn>
                  <a:cxn ang="0">
                    <a:pos x="1250" y="45"/>
                  </a:cxn>
                  <a:cxn ang="0">
                    <a:pos x="1099" y="169"/>
                  </a:cxn>
                  <a:cxn ang="0">
                    <a:pos x="1288" y="42"/>
                  </a:cxn>
                  <a:cxn ang="0">
                    <a:pos x="1309" y="82"/>
                  </a:cxn>
                  <a:cxn ang="0">
                    <a:pos x="1322" y="125"/>
                  </a:cxn>
                  <a:cxn ang="0">
                    <a:pos x="1099" y="169"/>
                  </a:cxn>
                  <a:cxn ang="0">
                    <a:pos x="1469" y="133"/>
                  </a:cxn>
                  <a:cxn ang="0">
                    <a:pos x="1469" y="205"/>
                  </a:cxn>
                  <a:cxn ang="0">
                    <a:pos x="1099" y="169"/>
                  </a:cxn>
                  <a:cxn ang="0">
                    <a:pos x="1678" y="284"/>
                  </a:cxn>
                  <a:cxn ang="0">
                    <a:pos x="1645" y="395"/>
                  </a:cxn>
                  <a:cxn ang="0">
                    <a:pos x="1590" y="497"/>
                  </a:cxn>
                  <a:cxn ang="0">
                    <a:pos x="1099" y="169"/>
                  </a:cxn>
                  <a:cxn ang="0">
                    <a:pos x="1689" y="653"/>
                  </a:cxn>
                  <a:cxn ang="0">
                    <a:pos x="1583" y="759"/>
                  </a:cxn>
                  <a:cxn ang="0">
                    <a:pos x="1099" y="169"/>
                  </a:cxn>
                  <a:cxn ang="0">
                    <a:pos x="1432" y="668"/>
                  </a:cxn>
                  <a:cxn ang="0">
                    <a:pos x="1328" y="724"/>
                  </a:cxn>
                  <a:cxn ang="0">
                    <a:pos x="1216" y="758"/>
                  </a:cxn>
                  <a:cxn ang="0">
                    <a:pos x="1099" y="169"/>
                  </a:cxn>
                  <a:cxn ang="0">
                    <a:pos x="1157" y="762"/>
                  </a:cxn>
                  <a:cxn ang="0">
                    <a:pos x="1040" y="762"/>
                  </a:cxn>
                  <a:cxn ang="0">
                    <a:pos x="1099" y="169"/>
                  </a:cxn>
                  <a:cxn ang="0">
                    <a:pos x="894" y="1200"/>
                  </a:cxn>
                  <a:cxn ang="0">
                    <a:pos x="696" y="1141"/>
                  </a:cxn>
                  <a:cxn ang="0">
                    <a:pos x="515" y="1043"/>
                  </a:cxn>
                  <a:cxn ang="0">
                    <a:pos x="1099" y="169"/>
                  </a:cxn>
                  <a:cxn ang="0">
                    <a:pos x="261" y="1191"/>
                  </a:cxn>
                  <a:cxn ang="0">
                    <a:pos x="77" y="1007"/>
                  </a:cxn>
                  <a:cxn ang="0">
                    <a:pos x="1099" y="169"/>
                  </a:cxn>
                  <a:cxn ang="0">
                    <a:pos x="507" y="565"/>
                  </a:cxn>
                  <a:cxn ang="0">
                    <a:pos x="441" y="441"/>
                  </a:cxn>
                  <a:cxn ang="0">
                    <a:pos x="401" y="308"/>
                  </a:cxn>
                  <a:cxn ang="0">
                    <a:pos x="1099" y="169"/>
                  </a:cxn>
                  <a:cxn ang="0">
                    <a:pos x="914" y="187"/>
                  </a:cxn>
                  <a:cxn ang="0">
                    <a:pos x="914" y="151"/>
                  </a:cxn>
                  <a:cxn ang="0">
                    <a:pos x="1099" y="169"/>
                  </a:cxn>
                  <a:cxn ang="0">
                    <a:pos x="998" y="149"/>
                  </a:cxn>
                  <a:cxn ang="0">
                    <a:pos x="1004" y="130"/>
                  </a:cxn>
                  <a:cxn ang="0">
                    <a:pos x="1014" y="112"/>
                  </a:cxn>
                  <a:cxn ang="0">
                    <a:pos x="1099" y="169"/>
                  </a:cxn>
                  <a:cxn ang="0">
                    <a:pos x="1084" y="157"/>
                  </a:cxn>
                  <a:cxn ang="0">
                    <a:pos x="1087" y="155"/>
                  </a:cxn>
                  <a:cxn ang="0">
                    <a:pos x="1099" y="169"/>
                  </a:cxn>
                  <a:cxn ang="0">
                    <a:pos x="1088" y="154"/>
                  </a:cxn>
                  <a:cxn ang="0">
                    <a:pos x="1092" y="152"/>
                  </a:cxn>
                  <a:cxn ang="0">
                    <a:pos x="1095" y="151"/>
                  </a:cxn>
                  <a:cxn ang="0">
                    <a:pos x="1099" y="169"/>
                  </a:cxn>
                </a:cxnLst>
                <a:rect l="0" t="0" r="r" b="b"/>
                <a:pathLst>
                  <a:path w="1733" h="1268">
                    <a:moveTo>
                      <a:pt x="1099" y="169"/>
                    </a:moveTo>
                    <a:lnTo>
                      <a:pt x="1099" y="169"/>
                    </a:lnTo>
                    <a:lnTo>
                      <a:pt x="1089" y="119"/>
                    </a:lnTo>
                    <a:lnTo>
                      <a:pt x="1094" y="118"/>
                    </a:lnTo>
                    <a:lnTo>
                      <a:pt x="1099" y="118"/>
                    </a:lnTo>
                    <a:lnTo>
                      <a:pt x="1104" y="118"/>
                    </a:lnTo>
                    <a:lnTo>
                      <a:pt x="1109" y="119"/>
                    </a:lnTo>
                    <a:lnTo>
                      <a:pt x="1099" y="169"/>
                    </a:lnTo>
                    <a:lnTo>
                      <a:pt x="1099" y="169"/>
                    </a:lnTo>
                    <a:lnTo>
                      <a:pt x="1132" y="0"/>
                    </a:lnTo>
                    <a:lnTo>
                      <a:pt x="1149" y="4"/>
                    </a:lnTo>
                    <a:lnTo>
                      <a:pt x="1165" y="10"/>
                    </a:lnTo>
                    <a:lnTo>
                      <a:pt x="1180" y="17"/>
                    </a:lnTo>
                    <a:lnTo>
                      <a:pt x="1194" y="26"/>
                    </a:lnTo>
                    <a:lnTo>
                      <a:pt x="1099" y="169"/>
                    </a:lnTo>
                    <a:lnTo>
                      <a:pt x="1099" y="169"/>
                    </a:lnTo>
                    <a:lnTo>
                      <a:pt x="1207" y="7"/>
                    </a:lnTo>
                    <a:lnTo>
                      <a:pt x="1223" y="18"/>
                    </a:lnTo>
                    <a:lnTo>
                      <a:pt x="1237" y="31"/>
                    </a:lnTo>
                    <a:lnTo>
                      <a:pt x="1250" y="45"/>
                    </a:lnTo>
                    <a:lnTo>
                      <a:pt x="1261" y="60"/>
                    </a:lnTo>
                    <a:lnTo>
                      <a:pt x="1099" y="169"/>
                    </a:lnTo>
                    <a:lnTo>
                      <a:pt x="1099" y="169"/>
                    </a:lnTo>
                    <a:lnTo>
                      <a:pt x="1288" y="42"/>
                    </a:lnTo>
                    <a:lnTo>
                      <a:pt x="1300" y="62"/>
                    </a:lnTo>
                    <a:lnTo>
                      <a:pt x="1309" y="82"/>
                    </a:lnTo>
                    <a:lnTo>
                      <a:pt x="1317" y="103"/>
                    </a:lnTo>
                    <a:lnTo>
                      <a:pt x="1322" y="125"/>
                    </a:lnTo>
                    <a:lnTo>
                      <a:pt x="1099" y="169"/>
                    </a:lnTo>
                    <a:lnTo>
                      <a:pt x="1099" y="169"/>
                    </a:lnTo>
                    <a:lnTo>
                      <a:pt x="1464" y="96"/>
                    </a:lnTo>
                    <a:lnTo>
                      <a:pt x="1469" y="133"/>
                    </a:lnTo>
                    <a:lnTo>
                      <a:pt x="1471" y="169"/>
                    </a:lnTo>
                    <a:lnTo>
                      <a:pt x="1469" y="205"/>
                    </a:lnTo>
                    <a:lnTo>
                      <a:pt x="1464" y="242"/>
                    </a:lnTo>
                    <a:lnTo>
                      <a:pt x="1099" y="169"/>
                    </a:lnTo>
                    <a:lnTo>
                      <a:pt x="1099" y="169"/>
                    </a:lnTo>
                    <a:lnTo>
                      <a:pt x="1678" y="284"/>
                    </a:lnTo>
                    <a:lnTo>
                      <a:pt x="1664" y="341"/>
                    </a:lnTo>
                    <a:lnTo>
                      <a:pt x="1645" y="395"/>
                    </a:lnTo>
                    <a:lnTo>
                      <a:pt x="1620" y="448"/>
                    </a:lnTo>
                    <a:lnTo>
                      <a:pt x="1590" y="497"/>
                    </a:lnTo>
                    <a:lnTo>
                      <a:pt x="1099" y="169"/>
                    </a:lnTo>
                    <a:lnTo>
                      <a:pt x="1099" y="169"/>
                    </a:lnTo>
                    <a:lnTo>
                      <a:pt x="1733" y="593"/>
                    </a:lnTo>
                    <a:lnTo>
                      <a:pt x="1689" y="653"/>
                    </a:lnTo>
                    <a:lnTo>
                      <a:pt x="1638" y="709"/>
                    </a:lnTo>
                    <a:lnTo>
                      <a:pt x="1583" y="759"/>
                    </a:lnTo>
                    <a:lnTo>
                      <a:pt x="1523" y="804"/>
                    </a:lnTo>
                    <a:lnTo>
                      <a:pt x="1099" y="169"/>
                    </a:lnTo>
                    <a:lnTo>
                      <a:pt x="1099" y="169"/>
                    </a:lnTo>
                    <a:lnTo>
                      <a:pt x="1432" y="668"/>
                    </a:lnTo>
                    <a:lnTo>
                      <a:pt x="1382" y="698"/>
                    </a:lnTo>
                    <a:lnTo>
                      <a:pt x="1328" y="724"/>
                    </a:lnTo>
                    <a:lnTo>
                      <a:pt x="1273" y="743"/>
                    </a:lnTo>
                    <a:lnTo>
                      <a:pt x="1216" y="758"/>
                    </a:lnTo>
                    <a:lnTo>
                      <a:pt x="1099" y="169"/>
                    </a:lnTo>
                    <a:lnTo>
                      <a:pt x="1099" y="169"/>
                    </a:lnTo>
                    <a:lnTo>
                      <a:pt x="1215" y="753"/>
                    </a:lnTo>
                    <a:lnTo>
                      <a:pt x="1157" y="762"/>
                    </a:lnTo>
                    <a:lnTo>
                      <a:pt x="1099" y="765"/>
                    </a:lnTo>
                    <a:lnTo>
                      <a:pt x="1040" y="762"/>
                    </a:lnTo>
                    <a:lnTo>
                      <a:pt x="983" y="753"/>
                    </a:lnTo>
                    <a:lnTo>
                      <a:pt x="1099" y="169"/>
                    </a:lnTo>
                    <a:lnTo>
                      <a:pt x="1099" y="169"/>
                    </a:lnTo>
                    <a:lnTo>
                      <a:pt x="894" y="1200"/>
                    </a:lnTo>
                    <a:lnTo>
                      <a:pt x="794" y="1175"/>
                    </a:lnTo>
                    <a:lnTo>
                      <a:pt x="696" y="1141"/>
                    </a:lnTo>
                    <a:lnTo>
                      <a:pt x="603" y="1096"/>
                    </a:lnTo>
                    <a:lnTo>
                      <a:pt x="515" y="1043"/>
                    </a:lnTo>
                    <a:lnTo>
                      <a:pt x="1099" y="169"/>
                    </a:lnTo>
                    <a:lnTo>
                      <a:pt x="1099" y="169"/>
                    </a:lnTo>
                    <a:lnTo>
                      <a:pt x="365" y="1268"/>
                    </a:lnTo>
                    <a:lnTo>
                      <a:pt x="261" y="1191"/>
                    </a:lnTo>
                    <a:lnTo>
                      <a:pt x="164" y="1103"/>
                    </a:lnTo>
                    <a:lnTo>
                      <a:pt x="77" y="1007"/>
                    </a:lnTo>
                    <a:lnTo>
                      <a:pt x="0" y="903"/>
                    </a:lnTo>
                    <a:lnTo>
                      <a:pt x="1099" y="169"/>
                    </a:lnTo>
                    <a:lnTo>
                      <a:pt x="1099" y="169"/>
                    </a:lnTo>
                    <a:lnTo>
                      <a:pt x="507" y="565"/>
                    </a:lnTo>
                    <a:lnTo>
                      <a:pt x="471" y="505"/>
                    </a:lnTo>
                    <a:lnTo>
                      <a:pt x="441" y="441"/>
                    </a:lnTo>
                    <a:lnTo>
                      <a:pt x="418" y="376"/>
                    </a:lnTo>
                    <a:lnTo>
                      <a:pt x="401" y="308"/>
                    </a:lnTo>
                    <a:lnTo>
                      <a:pt x="1099" y="169"/>
                    </a:lnTo>
                    <a:lnTo>
                      <a:pt x="1099" y="169"/>
                    </a:lnTo>
                    <a:lnTo>
                      <a:pt x="916" y="205"/>
                    </a:lnTo>
                    <a:lnTo>
                      <a:pt x="914" y="187"/>
                    </a:lnTo>
                    <a:lnTo>
                      <a:pt x="913" y="169"/>
                    </a:lnTo>
                    <a:lnTo>
                      <a:pt x="914" y="151"/>
                    </a:lnTo>
                    <a:lnTo>
                      <a:pt x="916" y="133"/>
                    </a:lnTo>
                    <a:lnTo>
                      <a:pt x="1099" y="169"/>
                    </a:lnTo>
                    <a:lnTo>
                      <a:pt x="1099" y="169"/>
                    </a:lnTo>
                    <a:lnTo>
                      <a:pt x="998" y="149"/>
                    </a:lnTo>
                    <a:lnTo>
                      <a:pt x="1001" y="139"/>
                    </a:lnTo>
                    <a:lnTo>
                      <a:pt x="1004" y="130"/>
                    </a:lnTo>
                    <a:lnTo>
                      <a:pt x="1009" y="121"/>
                    </a:lnTo>
                    <a:lnTo>
                      <a:pt x="1014" y="112"/>
                    </a:lnTo>
                    <a:lnTo>
                      <a:pt x="1099" y="169"/>
                    </a:lnTo>
                    <a:lnTo>
                      <a:pt x="1099" y="169"/>
                    </a:lnTo>
                    <a:lnTo>
                      <a:pt x="1083" y="159"/>
                    </a:lnTo>
                    <a:lnTo>
                      <a:pt x="1084" y="157"/>
                    </a:lnTo>
                    <a:lnTo>
                      <a:pt x="1086" y="156"/>
                    </a:lnTo>
                    <a:lnTo>
                      <a:pt x="1087" y="155"/>
                    </a:lnTo>
                    <a:lnTo>
                      <a:pt x="1088" y="154"/>
                    </a:lnTo>
                    <a:lnTo>
                      <a:pt x="1099" y="169"/>
                    </a:lnTo>
                    <a:lnTo>
                      <a:pt x="1099" y="169"/>
                    </a:lnTo>
                    <a:lnTo>
                      <a:pt x="1088" y="154"/>
                    </a:lnTo>
                    <a:lnTo>
                      <a:pt x="1090" y="153"/>
                    </a:lnTo>
                    <a:lnTo>
                      <a:pt x="1092" y="152"/>
                    </a:lnTo>
                    <a:lnTo>
                      <a:pt x="1093" y="151"/>
                    </a:lnTo>
                    <a:lnTo>
                      <a:pt x="1095" y="151"/>
                    </a:lnTo>
                    <a:lnTo>
                      <a:pt x="1099" y="169"/>
                    </a:lnTo>
                    <a:lnTo>
                      <a:pt x="1099" y="169"/>
                    </a:lnTo>
                  </a:path>
                </a:pathLst>
              </a:custGeom>
              <a:solidFill>
                <a:srgbClr val="FF0000"/>
              </a:solidFill>
              <a:ln w="0">
                <a:solidFill>
                  <a:srgbClr val="000000"/>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102" name="Freeform 48"/>
              <p:cNvSpPr>
                <a:spLocks/>
              </p:cNvSpPr>
              <p:nvPr/>
            </p:nvSpPr>
            <p:spPr bwMode="auto">
              <a:xfrm>
                <a:off x="1660612" y="2392410"/>
                <a:ext cx="1077913" cy="785839"/>
              </a:xfrm>
              <a:custGeom>
                <a:avLst/>
                <a:gdLst/>
                <a:ahLst/>
                <a:cxnLst>
                  <a:cxn ang="0">
                    <a:pos x="1037" y="169"/>
                  </a:cxn>
                  <a:cxn ang="0">
                    <a:pos x="1032" y="118"/>
                  </a:cxn>
                  <a:cxn ang="0">
                    <a:pos x="1042" y="118"/>
                  </a:cxn>
                  <a:cxn ang="0">
                    <a:pos x="1037" y="169"/>
                  </a:cxn>
                  <a:cxn ang="0">
                    <a:pos x="1070" y="0"/>
                  </a:cxn>
                  <a:cxn ang="0">
                    <a:pos x="1103" y="10"/>
                  </a:cxn>
                  <a:cxn ang="0">
                    <a:pos x="1132" y="26"/>
                  </a:cxn>
                  <a:cxn ang="0">
                    <a:pos x="1037" y="169"/>
                  </a:cxn>
                  <a:cxn ang="0">
                    <a:pos x="1161" y="18"/>
                  </a:cxn>
                  <a:cxn ang="0">
                    <a:pos x="1188" y="45"/>
                  </a:cxn>
                  <a:cxn ang="0">
                    <a:pos x="1037" y="169"/>
                  </a:cxn>
                  <a:cxn ang="0">
                    <a:pos x="1226" y="42"/>
                  </a:cxn>
                  <a:cxn ang="0">
                    <a:pos x="1247" y="82"/>
                  </a:cxn>
                  <a:cxn ang="0">
                    <a:pos x="1260" y="125"/>
                  </a:cxn>
                  <a:cxn ang="0">
                    <a:pos x="1037" y="169"/>
                  </a:cxn>
                  <a:cxn ang="0">
                    <a:pos x="1407" y="133"/>
                  </a:cxn>
                  <a:cxn ang="0">
                    <a:pos x="1407" y="205"/>
                  </a:cxn>
                  <a:cxn ang="0">
                    <a:pos x="1037" y="169"/>
                  </a:cxn>
                  <a:cxn ang="0">
                    <a:pos x="1616" y="284"/>
                  </a:cxn>
                  <a:cxn ang="0">
                    <a:pos x="1583" y="395"/>
                  </a:cxn>
                  <a:cxn ang="0">
                    <a:pos x="1528" y="497"/>
                  </a:cxn>
                  <a:cxn ang="0">
                    <a:pos x="1037" y="169"/>
                  </a:cxn>
                  <a:cxn ang="0">
                    <a:pos x="1627" y="653"/>
                  </a:cxn>
                  <a:cxn ang="0">
                    <a:pos x="1521" y="759"/>
                  </a:cxn>
                  <a:cxn ang="0">
                    <a:pos x="1037" y="169"/>
                  </a:cxn>
                  <a:cxn ang="0">
                    <a:pos x="1370" y="668"/>
                  </a:cxn>
                  <a:cxn ang="0">
                    <a:pos x="1266" y="724"/>
                  </a:cxn>
                  <a:cxn ang="0">
                    <a:pos x="1154" y="758"/>
                  </a:cxn>
                  <a:cxn ang="0">
                    <a:pos x="1037" y="169"/>
                  </a:cxn>
                  <a:cxn ang="0">
                    <a:pos x="1095" y="757"/>
                  </a:cxn>
                  <a:cxn ang="0">
                    <a:pos x="979" y="757"/>
                  </a:cxn>
                  <a:cxn ang="0">
                    <a:pos x="1037" y="169"/>
                  </a:cxn>
                  <a:cxn ang="0">
                    <a:pos x="836" y="1178"/>
                  </a:cxn>
                  <a:cxn ang="0">
                    <a:pos x="643" y="1119"/>
                  </a:cxn>
                  <a:cxn ang="0">
                    <a:pos x="466" y="1024"/>
                  </a:cxn>
                  <a:cxn ang="0">
                    <a:pos x="1037" y="169"/>
                  </a:cxn>
                  <a:cxn ang="0">
                    <a:pos x="246" y="1133"/>
                  </a:cxn>
                  <a:cxn ang="0">
                    <a:pos x="73" y="960"/>
                  </a:cxn>
                  <a:cxn ang="0">
                    <a:pos x="1037" y="169"/>
                  </a:cxn>
                  <a:cxn ang="0">
                    <a:pos x="480" y="541"/>
                  </a:cxn>
                  <a:cxn ang="0">
                    <a:pos x="418" y="425"/>
                  </a:cxn>
                  <a:cxn ang="0">
                    <a:pos x="380" y="300"/>
                  </a:cxn>
                  <a:cxn ang="0">
                    <a:pos x="1037" y="169"/>
                  </a:cxn>
                  <a:cxn ang="0">
                    <a:pos x="861" y="186"/>
                  </a:cxn>
                  <a:cxn ang="0">
                    <a:pos x="861" y="152"/>
                  </a:cxn>
                  <a:cxn ang="0">
                    <a:pos x="1037" y="169"/>
                  </a:cxn>
                  <a:cxn ang="0">
                    <a:pos x="936" y="149"/>
                  </a:cxn>
                  <a:cxn ang="0">
                    <a:pos x="942" y="130"/>
                  </a:cxn>
                  <a:cxn ang="0">
                    <a:pos x="952" y="112"/>
                  </a:cxn>
                  <a:cxn ang="0">
                    <a:pos x="1037" y="169"/>
                  </a:cxn>
                  <a:cxn ang="0">
                    <a:pos x="1022" y="157"/>
                  </a:cxn>
                  <a:cxn ang="0">
                    <a:pos x="1025" y="155"/>
                  </a:cxn>
                  <a:cxn ang="0">
                    <a:pos x="1037" y="169"/>
                  </a:cxn>
                  <a:cxn ang="0">
                    <a:pos x="1026" y="154"/>
                  </a:cxn>
                  <a:cxn ang="0">
                    <a:pos x="1030" y="152"/>
                  </a:cxn>
                  <a:cxn ang="0">
                    <a:pos x="1033" y="151"/>
                  </a:cxn>
                  <a:cxn ang="0">
                    <a:pos x="1037" y="169"/>
                  </a:cxn>
                </a:cxnLst>
                <a:rect l="0" t="0" r="r" b="b"/>
                <a:pathLst>
                  <a:path w="1671" h="1206">
                    <a:moveTo>
                      <a:pt x="1037" y="169"/>
                    </a:moveTo>
                    <a:lnTo>
                      <a:pt x="1037" y="169"/>
                    </a:lnTo>
                    <a:lnTo>
                      <a:pt x="1027" y="119"/>
                    </a:lnTo>
                    <a:lnTo>
                      <a:pt x="1032" y="118"/>
                    </a:lnTo>
                    <a:lnTo>
                      <a:pt x="1037" y="118"/>
                    </a:lnTo>
                    <a:lnTo>
                      <a:pt x="1042" y="118"/>
                    </a:lnTo>
                    <a:lnTo>
                      <a:pt x="1047" y="119"/>
                    </a:lnTo>
                    <a:lnTo>
                      <a:pt x="1037" y="169"/>
                    </a:lnTo>
                    <a:lnTo>
                      <a:pt x="1037" y="169"/>
                    </a:lnTo>
                    <a:lnTo>
                      <a:pt x="1070" y="0"/>
                    </a:lnTo>
                    <a:lnTo>
                      <a:pt x="1087" y="4"/>
                    </a:lnTo>
                    <a:lnTo>
                      <a:pt x="1103" y="10"/>
                    </a:lnTo>
                    <a:lnTo>
                      <a:pt x="1118" y="17"/>
                    </a:lnTo>
                    <a:lnTo>
                      <a:pt x="1132" y="26"/>
                    </a:lnTo>
                    <a:lnTo>
                      <a:pt x="1037" y="169"/>
                    </a:lnTo>
                    <a:lnTo>
                      <a:pt x="1037" y="169"/>
                    </a:lnTo>
                    <a:lnTo>
                      <a:pt x="1145" y="7"/>
                    </a:lnTo>
                    <a:lnTo>
                      <a:pt x="1161" y="18"/>
                    </a:lnTo>
                    <a:lnTo>
                      <a:pt x="1175" y="31"/>
                    </a:lnTo>
                    <a:lnTo>
                      <a:pt x="1188" y="45"/>
                    </a:lnTo>
                    <a:lnTo>
                      <a:pt x="1199" y="60"/>
                    </a:lnTo>
                    <a:lnTo>
                      <a:pt x="1037" y="169"/>
                    </a:lnTo>
                    <a:lnTo>
                      <a:pt x="1037" y="169"/>
                    </a:lnTo>
                    <a:lnTo>
                      <a:pt x="1226" y="42"/>
                    </a:lnTo>
                    <a:lnTo>
                      <a:pt x="1238" y="62"/>
                    </a:lnTo>
                    <a:lnTo>
                      <a:pt x="1247" y="82"/>
                    </a:lnTo>
                    <a:lnTo>
                      <a:pt x="1255" y="103"/>
                    </a:lnTo>
                    <a:lnTo>
                      <a:pt x="1260" y="125"/>
                    </a:lnTo>
                    <a:lnTo>
                      <a:pt x="1037" y="169"/>
                    </a:lnTo>
                    <a:lnTo>
                      <a:pt x="1037" y="169"/>
                    </a:lnTo>
                    <a:lnTo>
                      <a:pt x="1402" y="96"/>
                    </a:lnTo>
                    <a:lnTo>
                      <a:pt x="1407" y="133"/>
                    </a:lnTo>
                    <a:lnTo>
                      <a:pt x="1409" y="169"/>
                    </a:lnTo>
                    <a:lnTo>
                      <a:pt x="1407" y="205"/>
                    </a:lnTo>
                    <a:lnTo>
                      <a:pt x="1402" y="242"/>
                    </a:lnTo>
                    <a:lnTo>
                      <a:pt x="1037" y="169"/>
                    </a:lnTo>
                    <a:lnTo>
                      <a:pt x="1037" y="169"/>
                    </a:lnTo>
                    <a:lnTo>
                      <a:pt x="1616" y="284"/>
                    </a:lnTo>
                    <a:lnTo>
                      <a:pt x="1602" y="341"/>
                    </a:lnTo>
                    <a:lnTo>
                      <a:pt x="1583" y="395"/>
                    </a:lnTo>
                    <a:lnTo>
                      <a:pt x="1558" y="448"/>
                    </a:lnTo>
                    <a:lnTo>
                      <a:pt x="1528" y="497"/>
                    </a:lnTo>
                    <a:lnTo>
                      <a:pt x="1037" y="169"/>
                    </a:lnTo>
                    <a:lnTo>
                      <a:pt x="1037" y="169"/>
                    </a:lnTo>
                    <a:lnTo>
                      <a:pt x="1671" y="593"/>
                    </a:lnTo>
                    <a:lnTo>
                      <a:pt x="1627" y="653"/>
                    </a:lnTo>
                    <a:lnTo>
                      <a:pt x="1576" y="709"/>
                    </a:lnTo>
                    <a:lnTo>
                      <a:pt x="1521" y="759"/>
                    </a:lnTo>
                    <a:lnTo>
                      <a:pt x="1461" y="804"/>
                    </a:lnTo>
                    <a:lnTo>
                      <a:pt x="1037" y="169"/>
                    </a:lnTo>
                    <a:lnTo>
                      <a:pt x="1037" y="169"/>
                    </a:lnTo>
                    <a:lnTo>
                      <a:pt x="1370" y="668"/>
                    </a:lnTo>
                    <a:lnTo>
                      <a:pt x="1320" y="698"/>
                    </a:lnTo>
                    <a:lnTo>
                      <a:pt x="1266" y="724"/>
                    </a:lnTo>
                    <a:lnTo>
                      <a:pt x="1211" y="743"/>
                    </a:lnTo>
                    <a:lnTo>
                      <a:pt x="1154" y="758"/>
                    </a:lnTo>
                    <a:lnTo>
                      <a:pt x="1037" y="169"/>
                    </a:lnTo>
                    <a:lnTo>
                      <a:pt x="1037" y="169"/>
                    </a:lnTo>
                    <a:lnTo>
                      <a:pt x="1152" y="749"/>
                    </a:lnTo>
                    <a:lnTo>
                      <a:pt x="1095" y="757"/>
                    </a:lnTo>
                    <a:lnTo>
                      <a:pt x="1037" y="760"/>
                    </a:lnTo>
                    <a:lnTo>
                      <a:pt x="979" y="757"/>
                    </a:lnTo>
                    <a:lnTo>
                      <a:pt x="922" y="749"/>
                    </a:lnTo>
                    <a:lnTo>
                      <a:pt x="1037" y="169"/>
                    </a:lnTo>
                    <a:lnTo>
                      <a:pt x="1037" y="169"/>
                    </a:lnTo>
                    <a:lnTo>
                      <a:pt x="836" y="1178"/>
                    </a:lnTo>
                    <a:lnTo>
                      <a:pt x="738" y="1153"/>
                    </a:lnTo>
                    <a:lnTo>
                      <a:pt x="643" y="1119"/>
                    </a:lnTo>
                    <a:lnTo>
                      <a:pt x="552" y="1076"/>
                    </a:lnTo>
                    <a:lnTo>
                      <a:pt x="466" y="1024"/>
                    </a:lnTo>
                    <a:lnTo>
                      <a:pt x="1037" y="169"/>
                    </a:lnTo>
                    <a:lnTo>
                      <a:pt x="1037" y="169"/>
                    </a:lnTo>
                    <a:lnTo>
                      <a:pt x="344" y="1206"/>
                    </a:lnTo>
                    <a:lnTo>
                      <a:pt x="246" y="1133"/>
                    </a:lnTo>
                    <a:lnTo>
                      <a:pt x="155" y="1051"/>
                    </a:lnTo>
                    <a:lnTo>
                      <a:pt x="73" y="960"/>
                    </a:lnTo>
                    <a:lnTo>
                      <a:pt x="0" y="862"/>
                    </a:lnTo>
                    <a:lnTo>
                      <a:pt x="1037" y="169"/>
                    </a:lnTo>
                    <a:lnTo>
                      <a:pt x="1037" y="169"/>
                    </a:lnTo>
                    <a:lnTo>
                      <a:pt x="480" y="541"/>
                    </a:lnTo>
                    <a:lnTo>
                      <a:pt x="446" y="485"/>
                    </a:lnTo>
                    <a:lnTo>
                      <a:pt x="418" y="425"/>
                    </a:lnTo>
                    <a:lnTo>
                      <a:pt x="396" y="364"/>
                    </a:lnTo>
                    <a:lnTo>
                      <a:pt x="380" y="300"/>
                    </a:lnTo>
                    <a:lnTo>
                      <a:pt x="1037" y="169"/>
                    </a:lnTo>
                    <a:lnTo>
                      <a:pt x="1037" y="169"/>
                    </a:lnTo>
                    <a:lnTo>
                      <a:pt x="863" y="203"/>
                    </a:lnTo>
                    <a:lnTo>
                      <a:pt x="861" y="186"/>
                    </a:lnTo>
                    <a:lnTo>
                      <a:pt x="860" y="169"/>
                    </a:lnTo>
                    <a:lnTo>
                      <a:pt x="861" y="152"/>
                    </a:lnTo>
                    <a:lnTo>
                      <a:pt x="863" y="135"/>
                    </a:lnTo>
                    <a:lnTo>
                      <a:pt x="1037" y="169"/>
                    </a:lnTo>
                    <a:lnTo>
                      <a:pt x="1037" y="169"/>
                    </a:lnTo>
                    <a:lnTo>
                      <a:pt x="936" y="149"/>
                    </a:lnTo>
                    <a:lnTo>
                      <a:pt x="939" y="139"/>
                    </a:lnTo>
                    <a:lnTo>
                      <a:pt x="942" y="130"/>
                    </a:lnTo>
                    <a:lnTo>
                      <a:pt x="947" y="121"/>
                    </a:lnTo>
                    <a:lnTo>
                      <a:pt x="952" y="112"/>
                    </a:lnTo>
                    <a:lnTo>
                      <a:pt x="1037" y="169"/>
                    </a:lnTo>
                    <a:lnTo>
                      <a:pt x="1037" y="169"/>
                    </a:lnTo>
                    <a:lnTo>
                      <a:pt x="1021" y="159"/>
                    </a:lnTo>
                    <a:lnTo>
                      <a:pt x="1022" y="157"/>
                    </a:lnTo>
                    <a:lnTo>
                      <a:pt x="1024" y="156"/>
                    </a:lnTo>
                    <a:lnTo>
                      <a:pt x="1025" y="155"/>
                    </a:lnTo>
                    <a:lnTo>
                      <a:pt x="1026" y="154"/>
                    </a:lnTo>
                    <a:lnTo>
                      <a:pt x="1037" y="169"/>
                    </a:lnTo>
                    <a:lnTo>
                      <a:pt x="1037" y="169"/>
                    </a:lnTo>
                    <a:lnTo>
                      <a:pt x="1026" y="154"/>
                    </a:lnTo>
                    <a:lnTo>
                      <a:pt x="1028" y="153"/>
                    </a:lnTo>
                    <a:lnTo>
                      <a:pt x="1030" y="152"/>
                    </a:lnTo>
                    <a:lnTo>
                      <a:pt x="1031" y="151"/>
                    </a:lnTo>
                    <a:lnTo>
                      <a:pt x="1033" y="151"/>
                    </a:lnTo>
                    <a:lnTo>
                      <a:pt x="1037" y="169"/>
                    </a:lnTo>
                    <a:lnTo>
                      <a:pt x="1037" y="169"/>
                    </a:lnTo>
                  </a:path>
                </a:pathLst>
              </a:custGeom>
              <a:solidFill>
                <a:srgbClr val="FFAA00"/>
              </a:solidFill>
              <a:ln w="0">
                <a:solidFill>
                  <a:srgbClr val="000000"/>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103" name="Freeform 49"/>
              <p:cNvSpPr>
                <a:spLocks/>
              </p:cNvSpPr>
              <p:nvPr/>
            </p:nvSpPr>
            <p:spPr bwMode="auto">
              <a:xfrm>
                <a:off x="1765387" y="2392410"/>
                <a:ext cx="973138" cy="704874"/>
              </a:xfrm>
              <a:custGeom>
                <a:avLst/>
                <a:gdLst/>
                <a:ahLst/>
                <a:cxnLst>
                  <a:cxn ang="0">
                    <a:pos x="874" y="169"/>
                  </a:cxn>
                  <a:cxn ang="0">
                    <a:pos x="869" y="118"/>
                  </a:cxn>
                  <a:cxn ang="0">
                    <a:pos x="879" y="118"/>
                  </a:cxn>
                  <a:cxn ang="0">
                    <a:pos x="874" y="169"/>
                  </a:cxn>
                  <a:cxn ang="0">
                    <a:pos x="907" y="0"/>
                  </a:cxn>
                  <a:cxn ang="0">
                    <a:pos x="940" y="10"/>
                  </a:cxn>
                  <a:cxn ang="0">
                    <a:pos x="969" y="26"/>
                  </a:cxn>
                  <a:cxn ang="0">
                    <a:pos x="874" y="169"/>
                  </a:cxn>
                  <a:cxn ang="0">
                    <a:pos x="998" y="18"/>
                  </a:cxn>
                  <a:cxn ang="0">
                    <a:pos x="1025" y="45"/>
                  </a:cxn>
                  <a:cxn ang="0">
                    <a:pos x="874" y="169"/>
                  </a:cxn>
                  <a:cxn ang="0">
                    <a:pos x="1063" y="42"/>
                  </a:cxn>
                  <a:cxn ang="0">
                    <a:pos x="1084" y="82"/>
                  </a:cxn>
                  <a:cxn ang="0">
                    <a:pos x="1097" y="125"/>
                  </a:cxn>
                  <a:cxn ang="0">
                    <a:pos x="874" y="169"/>
                  </a:cxn>
                  <a:cxn ang="0">
                    <a:pos x="1244" y="133"/>
                  </a:cxn>
                  <a:cxn ang="0">
                    <a:pos x="1244" y="205"/>
                  </a:cxn>
                  <a:cxn ang="0">
                    <a:pos x="874" y="169"/>
                  </a:cxn>
                  <a:cxn ang="0">
                    <a:pos x="1453" y="284"/>
                  </a:cxn>
                  <a:cxn ang="0">
                    <a:pos x="1420" y="395"/>
                  </a:cxn>
                  <a:cxn ang="0">
                    <a:pos x="1365" y="497"/>
                  </a:cxn>
                  <a:cxn ang="0">
                    <a:pos x="874" y="169"/>
                  </a:cxn>
                  <a:cxn ang="0">
                    <a:pos x="1464" y="653"/>
                  </a:cxn>
                  <a:cxn ang="0">
                    <a:pos x="1358" y="759"/>
                  </a:cxn>
                  <a:cxn ang="0">
                    <a:pos x="874" y="169"/>
                  </a:cxn>
                  <a:cxn ang="0">
                    <a:pos x="1207" y="668"/>
                  </a:cxn>
                  <a:cxn ang="0">
                    <a:pos x="1103" y="724"/>
                  </a:cxn>
                  <a:cxn ang="0">
                    <a:pos x="991" y="758"/>
                  </a:cxn>
                  <a:cxn ang="0">
                    <a:pos x="874" y="169"/>
                  </a:cxn>
                  <a:cxn ang="0">
                    <a:pos x="932" y="757"/>
                  </a:cxn>
                  <a:cxn ang="0">
                    <a:pos x="816" y="757"/>
                  </a:cxn>
                  <a:cxn ang="0">
                    <a:pos x="874" y="169"/>
                  </a:cxn>
                  <a:cxn ang="0">
                    <a:pos x="692" y="1082"/>
                  </a:cxn>
                  <a:cxn ang="0">
                    <a:pos x="518" y="1029"/>
                  </a:cxn>
                  <a:cxn ang="0">
                    <a:pos x="357" y="943"/>
                  </a:cxn>
                  <a:cxn ang="0">
                    <a:pos x="874" y="169"/>
                  </a:cxn>
                  <a:cxn ang="0">
                    <a:pos x="207" y="982"/>
                  </a:cxn>
                  <a:cxn ang="0">
                    <a:pos x="61" y="836"/>
                  </a:cxn>
                  <a:cxn ang="0">
                    <a:pos x="874" y="169"/>
                  </a:cxn>
                  <a:cxn ang="0">
                    <a:pos x="437" y="461"/>
                  </a:cxn>
                  <a:cxn ang="0">
                    <a:pos x="388" y="370"/>
                  </a:cxn>
                  <a:cxn ang="0">
                    <a:pos x="358" y="272"/>
                  </a:cxn>
                  <a:cxn ang="0">
                    <a:pos x="874" y="169"/>
                  </a:cxn>
                  <a:cxn ang="0">
                    <a:pos x="721" y="184"/>
                  </a:cxn>
                  <a:cxn ang="0">
                    <a:pos x="721" y="154"/>
                  </a:cxn>
                  <a:cxn ang="0">
                    <a:pos x="874" y="169"/>
                  </a:cxn>
                  <a:cxn ang="0">
                    <a:pos x="773" y="149"/>
                  </a:cxn>
                  <a:cxn ang="0">
                    <a:pos x="779" y="130"/>
                  </a:cxn>
                  <a:cxn ang="0">
                    <a:pos x="789" y="112"/>
                  </a:cxn>
                  <a:cxn ang="0">
                    <a:pos x="874" y="169"/>
                  </a:cxn>
                  <a:cxn ang="0">
                    <a:pos x="859" y="157"/>
                  </a:cxn>
                  <a:cxn ang="0">
                    <a:pos x="862" y="155"/>
                  </a:cxn>
                  <a:cxn ang="0">
                    <a:pos x="874" y="169"/>
                  </a:cxn>
                  <a:cxn ang="0">
                    <a:pos x="863" y="154"/>
                  </a:cxn>
                  <a:cxn ang="0">
                    <a:pos x="867" y="152"/>
                  </a:cxn>
                  <a:cxn ang="0">
                    <a:pos x="870" y="151"/>
                  </a:cxn>
                  <a:cxn ang="0">
                    <a:pos x="874" y="169"/>
                  </a:cxn>
                </a:cxnLst>
                <a:rect l="0" t="0" r="r" b="b"/>
                <a:pathLst>
                  <a:path w="1508" h="1082">
                    <a:moveTo>
                      <a:pt x="874" y="169"/>
                    </a:moveTo>
                    <a:lnTo>
                      <a:pt x="874" y="169"/>
                    </a:lnTo>
                    <a:lnTo>
                      <a:pt x="864" y="119"/>
                    </a:lnTo>
                    <a:lnTo>
                      <a:pt x="869" y="118"/>
                    </a:lnTo>
                    <a:lnTo>
                      <a:pt x="874" y="118"/>
                    </a:lnTo>
                    <a:lnTo>
                      <a:pt x="879" y="118"/>
                    </a:lnTo>
                    <a:lnTo>
                      <a:pt x="884" y="119"/>
                    </a:lnTo>
                    <a:lnTo>
                      <a:pt x="874" y="169"/>
                    </a:lnTo>
                    <a:lnTo>
                      <a:pt x="874" y="169"/>
                    </a:lnTo>
                    <a:lnTo>
                      <a:pt x="907" y="0"/>
                    </a:lnTo>
                    <a:lnTo>
                      <a:pt x="924" y="4"/>
                    </a:lnTo>
                    <a:lnTo>
                      <a:pt x="940" y="10"/>
                    </a:lnTo>
                    <a:lnTo>
                      <a:pt x="955" y="17"/>
                    </a:lnTo>
                    <a:lnTo>
                      <a:pt x="969" y="26"/>
                    </a:lnTo>
                    <a:lnTo>
                      <a:pt x="874" y="169"/>
                    </a:lnTo>
                    <a:lnTo>
                      <a:pt x="874" y="169"/>
                    </a:lnTo>
                    <a:lnTo>
                      <a:pt x="982" y="7"/>
                    </a:lnTo>
                    <a:lnTo>
                      <a:pt x="998" y="18"/>
                    </a:lnTo>
                    <a:lnTo>
                      <a:pt x="1012" y="31"/>
                    </a:lnTo>
                    <a:lnTo>
                      <a:pt x="1025" y="45"/>
                    </a:lnTo>
                    <a:lnTo>
                      <a:pt x="1036" y="60"/>
                    </a:lnTo>
                    <a:lnTo>
                      <a:pt x="874" y="169"/>
                    </a:lnTo>
                    <a:lnTo>
                      <a:pt x="874" y="169"/>
                    </a:lnTo>
                    <a:lnTo>
                      <a:pt x="1063" y="42"/>
                    </a:lnTo>
                    <a:lnTo>
                      <a:pt x="1075" y="62"/>
                    </a:lnTo>
                    <a:lnTo>
                      <a:pt x="1084" y="82"/>
                    </a:lnTo>
                    <a:lnTo>
                      <a:pt x="1092" y="103"/>
                    </a:lnTo>
                    <a:lnTo>
                      <a:pt x="1097" y="125"/>
                    </a:lnTo>
                    <a:lnTo>
                      <a:pt x="874" y="169"/>
                    </a:lnTo>
                    <a:lnTo>
                      <a:pt x="874" y="169"/>
                    </a:lnTo>
                    <a:lnTo>
                      <a:pt x="1239" y="96"/>
                    </a:lnTo>
                    <a:lnTo>
                      <a:pt x="1244" y="133"/>
                    </a:lnTo>
                    <a:lnTo>
                      <a:pt x="1246" y="169"/>
                    </a:lnTo>
                    <a:lnTo>
                      <a:pt x="1244" y="205"/>
                    </a:lnTo>
                    <a:lnTo>
                      <a:pt x="1239" y="242"/>
                    </a:lnTo>
                    <a:lnTo>
                      <a:pt x="874" y="169"/>
                    </a:lnTo>
                    <a:lnTo>
                      <a:pt x="874" y="169"/>
                    </a:lnTo>
                    <a:lnTo>
                      <a:pt x="1453" y="284"/>
                    </a:lnTo>
                    <a:lnTo>
                      <a:pt x="1439" y="341"/>
                    </a:lnTo>
                    <a:lnTo>
                      <a:pt x="1420" y="395"/>
                    </a:lnTo>
                    <a:lnTo>
                      <a:pt x="1395" y="448"/>
                    </a:lnTo>
                    <a:lnTo>
                      <a:pt x="1365" y="497"/>
                    </a:lnTo>
                    <a:lnTo>
                      <a:pt x="874" y="169"/>
                    </a:lnTo>
                    <a:lnTo>
                      <a:pt x="874" y="169"/>
                    </a:lnTo>
                    <a:lnTo>
                      <a:pt x="1508" y="593"/>
                    </a:lnTo>
                    <a:lnTo>
                      <a:pt x="1464" y="653"/>
                    </a:lnTo>
                    <a:lnTo>
                      <a:pt x="1413" y="709"/>
                    </a:lnTo>
                    <a:lnTo>
                      <a:pt x="1358" y="759"/>
                    </a:lnTo>
                    <a:lnTo>
                      <a:pt x="1298" y="804"/>
                    </a:lnTo>
                    <a:lnTo>
                      <a:pt x="874" y="169"/>
                    </a:lnTo>
                    <a:lnTo>
                      <a:pt x="874" y="169"/>
                    </a:lnTo>
                    <a:lnTo>
                      <a:pt x="1207" y="668"/>
                    </a:lnTo>
                    <a:lnTo>
                      <a:pt x="1157" y="698"/>
                    </a:lnTo>
                    <a:lnTo>
                      <a:pt x="1103" y="724"/>
                    </a:lnTo>
                    <a:lnTo>
                      <a:pt x="1048" y="743"/>
                    </a:lnTo>
                    <a:lnTo>
                      <a:pt x="991" y="758"/>
                    </a:lnTo>
                    <a:lnTo>
                      <a:pt x="874" y="169"/>
                    </a:lnTo>
                    <a:lnTo>
                      <a:pt x="874" y="169"/>
                    </a:lnTo>
                    <a:lnTo>
                      <a:pt x="989" y="749"/>
                    </a:lnTo>
                    <a:lnTo>
                      <a:pt x="932" y="757"/>
                    </a:lnTo>
                    <a:lnTo>
                      <a:pt x="874" y="760"/>
                    </a:lnTo>
                    <a:lnTo>
                      <a:pt x="816" y="757"/>
                    </a:lnTo>
                    <a:lnTo>
                      <a:pt x="759" y="749"/>
                    </a:lnTo>
                    <a:lnTo>
                      <a:pt x="874" y="169"/>
                    </a:lnTo>
                    <a:lnTo>
                      <a:pt x="874" y="169"/>
                    </a:lnTo>
                    <a:lnTo>
                      <a:pt x="692" y="1082"/>
                    </a:lnTo>
                    <a:lnTo>
                      <a:pt x="604" y="1060"/>
                    </a:lnTo>
                    <a:lnTo>
                      <a:pt x="518" y="1029"/>
                    </a:lnTo>
                    <a:lnTo>
                      <a:pt x="435" y="990"/>
                    </a:lnTo>
                    <a:lnTo>
                      <a:pt x="357" y="943"/>
                    </a:lnTo>
                    <a:lnTo>
                      <a:pt x="874" y="169"/>
                    </a:lnTo>
                    <a:lnTo>
                      <a:pt x="874" y="169"/>
                    </a:lnTo>
                    <a:lnTo>
                      <a:pt x="290" y="1043"/>
                    </a:lnTo>
                    <a:lnTo>
                      <a:pt x="207" y="982"/>
                    </a:lnTo>
                    <a:lnTo>
                      <a:pt x="130" y="913"/>
                    </a:lnTo>
                    <a:lnTo>
                      <a:pt x="61" y="836"/>
                    </a:lnTo>
                    <a:lnTo>
                      <a:pt x="0" y="753"/>
                    </a:lnTo>
                    <a:lnTo>
                      <a:pt x="874" y="169"/>
                    </a:lnTo>
                    <a:lnTo>
                      <a:pt x="874" y="169"/>
                    </a:lnTo>
                    <a:lnTo>
                      <a:pt x="437" y="461"/>
                    </a:lnTo>
                    <a:lnTo>
                      <a:pt x="410" y="417"/>
                    </a:lnTo>
                    <a:lnTo>
                      <a:pt x="388" y="370"/>
                    </a:lnTo>
                    <a:lnTo>
                      <a:pt x="371" y="322"/>
                    </a:lnTo>
                    <a:lnTo>
                      <a:pt x="358" y="272"/>
                    </a:lnTo>
                    <a:lnTo>
                      <a:pt x="874" y="169"/>
                    </a:lnTo>
                    <a:lnTo>
                      <a:pt x="874" y="169"/>
                    </a:lnTo>
                    <a:lnTo>
                      <a:pt x="723" y="199"/>
                    </a:lnTo>
                    <a:lnTo>
                      <a:pt x="721" y="184"/>
                    </a:lnTo>
                    <a:lnTo>
                      <a:pt x="720" y="169"/>
                    </a:lnTo>
                    <a:lnTo>
                      <a:pt x="721" y="154"/>
                    </a:lnTo>
                    <a:lnTo>
                      <a:pt x="723" y="139"/>
                    </a:lnTo>
                    <a:lnTo>
                      <a:pt x="874" y="169"/>
                    </a:lnTo>
                    <a:lnTo>
                      <a:pt x="874" y="169"/>
                    </a:lnTo>
                    <a:lnTo>
                      <a:pt x="773" y="149"/>
                    </a:lnTo>
                    <a:lnTo>
                      <a:pt x="776" y="139"/>
                    </a:lnTo>
                    <a:lnTo>
                      <a:pt x="779" y="130"/>
                    </a:lnTo>
                    <a:lnTo>
                      <a:pt x="784" y="121"/>
                    </a:lnTo>
                    <a:lnTo>
                      <a:pt x="789" y="112"/>
                    </a:lnTo>
                    <a:lnTo>
                      <a:pt x="874" y="169"/>
                    </a:lnTo>
                    <a:lnTo>
                      <a:pt x="874" y="169"/>
                    </a:lnTo>
                    <a:lnTo>
                      <a:pt x="858" y="159"/>
                    </a:lnTo>
                    <a:lnTo>
                      <a:pt x="859" y="157"/>
                    </a:lnTo>
                    <a:lnTo>
                      <a:pt x="861" y="156"/>
                    </a:lnTo>
                    <a:lnTo>
                      <a:pt x="862" y="155"/>
                    </a:lnTo>
                    <a:lnTo>
                      <a:pt x="863" y="154"/>
                    </a:lnTo>
                    <a:lnTo>
                      <a:pt x="874" y="169"/>
                    </a:lnTo>
                    <a:lnTo>
                      <a:pt x="874" y="169"/>
                    </a:lnTo>
                    <a:lnTo>
                      <a:pt x="863" y="154"/>
                    </a:lnTo>
                    <a:lnTo>
                      <a:pt x="865" y="153"/>
                    </a:lnTo>
                    <a:lnTo>
                      <a:pt x="867" y="152"/>
                    </a:lnTo>
                    <a:lnTo>
                      <a:pt x="868" y="151"/>
                    </a:lnTo>
                    <a:lnTo>
                      <a:pt x="870" y="151"/>
                    </a:lnTo>
                    <a:lnTo>
                      <a:pt x="874" y="169"/>
                    </a:lnTo>
                    <a:lnTo>
                      <a:pt x="874" y="169"/>
                    </a:lnTo>
                  </a:path>
                </a:pathLst>
              </a:custGeom>
              <a:solidFill>
                <a:srgbClr val="FFFF00"/>
              </a:solidFill>
              <a:ln w="0">
                <a:solidFill>
                  <a:srgbClr val="000000"/>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104" name="Freeform 50"/>
              <p:cNvSpPr>
                <a:spLocks/>
              </p:cNvSpPr>
              <p:nvPr/>
            </p:nvSpPr>
            <p:spPr bwMode="auto">
              <a:xfrm>
                <a:off x="1965412" y="2392410"/>
                <a:ext cx="768350" cy="523893"/>
              </a:xfrm>
              <a:custGeom>
                <a:avLst/>
                <a:gdLst/>
                <a:ahLst/>
                <a:cxnLst>
                  <a:cxn ang="0">
                    <a:pos x="561" y="169"/>
                  </a:cxn>
                  <a:cxn ang="0">
                    <a:pos x="556" y="118"/>
                  </a:cxn>
                  <a:cxn ang="0">
                    <a:pos x="566" y="118"/>
                  </a:cxn>
                  <a:cxn ang="0">
                    <a:pos x="561" y="169"/>
                  </a:cxn>
                  <a:cxn ang="0">
                    <a:pos x="594" y="0"/>
                  </a:cxn>
                  <a:cxn ang="0">
                    <a:pos x="627" y="10"/>
                  </a:cxn>
                  <a:cxn ang="0">
                    <a:pos x="656" y="26"/>
                  </a:cxn>
                  <a:cxn ang="0">
                    <a:pos x="561" y="169"/>
                  </a:cxn>
                  <a:cxn ang="0">
                    <a:pos x="685" y="18"/>
                  </a:cxn>
                  <a:cxn ang="0">
                    <a:pos x="712" y="45"/>
                  </a:cxn>
                  <a:cxn ang="0">
                    <a:pos x="561" y="169"/>
                  </a:cxn>
                  <a:cxn ang="0">
                    <a:pos x="750" y="42"/>
                  </a:cxn>
                  <a:cxn ang="0">
                    <a:pos x="771" y="82"/>
                  </a:cxn>
                  <a:cxn ang="0">
                    <a:pos x="784" y="125"/>
                  </a:cxn>
                  <a:cxn ang="0">
                    <a:pos x="561" y="169"/>
                  </a:cxn>
                  <a:cxn ang="0">
                    <a:pos x="931" y="133"/>
                  </a:cxn>
                  <a:cxn ang="0">
                    <a:pos x="931" y="205"/>
                  </a:cxn>
                  <a:cxn ang="0">
                    <a:pos x="561" y="169"/>
                  </a:cxn>
                  <a:cxn ang="0">
                    <a:pos x="1140" y="284"/>
                  </a:cxn>
                  <a:cxn ang="0">
                    <a:pos x="1107" y="395"/>
                  </a:cxn>
                  <a:cxn ang="0">
                    <a:pos x="1052" y="497"/>
                  </a:cxn>
                  <a:cxn ang="0">
                    <a:pos x="561" y="169"/>
                  </a:cxn>
                  <a:cxn ang="0">
                    <a:pos x="1147" y="650"/>
                  </a:cxn>
                  <a:cxn ang="0">
                    <a:pos x="1042" y="755"/>
                  </a:cxn>
                  <a:cxn ang="0">
                    <a:pos x="561" y="169"/>
                  </a:cxn>
                  <a:cxn ang="0">
                    <a:pos x="866" y="626"/>
                  </a:cxn>
                  <a:cxn ang="0">
                    <a:pos x="771" y="676"/>
                  </a:cxn>
                  <a:cxn ang="0">
                    <a:pos x="668" y="708"/>
                  </a:cxn>
                  <a:cxn ang="0">
                    <a:pos x="561" y="169"/>
                  </a:cxn>
                  <a:cxn ang="0">
                    <a:pos x="608" y="646"/>
                  </a:cxn>
                  <a:cxn ang="0">
                    <a:pos x="514" y="646"/>
                  </a:cxn>
                  <a:cxn ang="0">
                    <a:pos x="561" y="169"/>
                  </a:cxn>
                  <a:cxn ang="0">
                    <a:pos x="435" y="803"/>
                  </a:cxn>
                  <a:cxn ang="0">
                    <a:pos x="313" y="767"/>
                  </a:cxn>
                  <a:cxn ang="0">
                    <a:pos x="202" y="707"/>
                  </a:cxn>
                  <a:cxn ang="0">
                    <a:pos x="561" y="169"/>
                  </a:cxn>
                  <a:cxn ang="0">
                    <a:pos x="133" y="691"/>
                  </a:cxn>
                  <a:cxn ang="0">
                    <a:pos x="39" y="597"/>
                  </a:cxn>
                  <a:cxn ang="0">
                    <a:pos x="561" y="169"/>
                  </a:cxn>
                  <a:cxn ang="0">
                    <a:pos x="255" y="373"/>
                  </a:cxn>
                  <a:cxn ang="0">
                    <a:pos x="221" y="310"/>
                  </a:cxn>
                  <a:cxn ang="0">
                    <a:pos x="200" y="241"/>
                  </a:cxn>
                  <a:cxn ang="0">
                    <a:pos x="561" y="169"/>
                  </a:cxn>
                  <a:cxn ang="0">
                    <a:pos x="464" y="179"/>
                  </a:cxn>
                  <a:cxn ang="0">
                    <a:pos x="464" y="159"/>
                  </a:cxn>
                  <a:cxn ang="0">
                    <a:pos x="561" y="169"/>
                  </a:cxn>
                  <a:cxn ang="0">
                    <a:pos x="470" y="151"/>
                  </a:cxn>
                  <a:cxn ang="0">
                    <a:pos x="475" y="133"/>
                  </a:cxn>
                  <a:cxn ang="0">
                    <a:pos x="483" y="117"/>
                  </a:cxn>
                  <a:cxn ang="0">
                    <a:pos x="561" y="169"/>
                  </a:cxn>
                  <a:cxn ang="0">
                    <a:pos x="546" y="157"/>
                  </a:cxn>
                  <a:cxn ang="0">
                    <a:pos x="549" y="155"/>
                  </a:cxn>
                  <a:cxn ang="0">
                    <a:pos x="561" y="169"/>
                  </a:cxn>
                  <a:cxn ang="0">
                    <a:pos x="550" y="154"/>
                  </a:cxn>
                  <a:cxn ang="0">
                    <a:pos x="554" y="152"/>
                  </a:cxn>
                  <a:cxn ang="0">
                    <a:pos x="557" y="151"/>
                  </a:cxn>
                  <a:cxn ang="0">
                    <a:pos x="561" y="169"/>
                  </a:cxn>
                </a:cxnLst>
                <a:rect l="0" t="0" r="r" b="b"/>
                <a:pathLst>
                  <a:path w="1191" h="803">
                    <a:moveTo>
                      <a:pt x="561" y="169"/>
                    </a:moveTo>
                    <a:lnTo>
                      <a:pt x="561" y="169"/>
                    </a:lnTo>
                    <a:lnTo>
                      <a:pt x="551" y="119"/>
                    </a:lnTo>
                    <a:lnTo>
                      <a:pt x="556" y="118"/>
                    </a:lnTo>
                    <a:lnTo>
                      <a:pt x="561" y="118"/>
                    </a:lnTo>
                    <a:lnTo>
                      <a:pt x="566" y="118"/>
                    </a:lnTo>
                    <a:lnTo>
                      <a:pt x="571" y="119"/>
                    </a:lnTo>
                    <a:lnTo>
                      <a:pt x="561" y="169"/>
                    </a:lnTo>
                    <a:lnTo>
                      <a:pt x="561" y="169"/>
                    </a:lnTo>
                    <a:lnTo>
                      <a:pt x="594" y="0"/>
                    </a:lnTo>
                    <a:lnTo>
                      <a:pt x="611" y="4"/>
                    </a:lnTo>
                    <a:lnTo>
                      <a:pt x="627" y="10"/>
                    </a:lnTo>
                    <a:lnTo>
                      <a:pt x="642" y="17"/>
                    </a:lnTo>
                    <a:lnTo>
                      <a:pt x="656" y="26"/>
                    </a:lnTo>
                    <a:lnTo>
                      <a:pt x="561" y="169"/>
                    </a:lnTo>
                    <a:lnTo>
                      <a:pt x="561" y="169"/>
                    </a:lnTo>
                    <a:lnTo>
                      <a:pt x="669" y="7"/>
                    </a:lnTo>
                    <a:lnTo>
                      <a:pt x="685" y="18"/>
                    </a:lnTo>
                    <a:lnTo>
                      <a:pt x="699" y="31"/>
                    </a:lnTo>
                    <a:lnTo>
                      <a:pt x="712" y="45"/>
                    </a:lnTo>
                    <a:lnTo>
                      <a:pt x="723" y="60"/>
                    </a:lnTo>
                    <a:lnTo>
                      <a:pt x="561" y="169"/>
                    </a:lnTo>
                    <a:lnTo>
                      <a:pt x="561" y="169"/>
                    </a:lnTo>
                    <a:lnTo>
                      <a:pt x="750" y="42"/>
                    </a:lnTo>
                    <a:lnTo>
                      <a:pt x="762" y="62"/>
                    </a:lnTo>
                    <a:lnTo>
                      <a:pt x="771" y="82"/>
                    </a:lnTo>
                    <a:lnTo>
                      <a:pt x="779" y="103"/>
                    </a:lnTo>
                    <a:lnTo>
                      <a:pt x="784" y="125"/>
                    </a:lnTo>
                    <a:lnTo>
                      <a:pt x="561" y="169"/>
                    </a:lnTo>
                    <a:lnTo>
                      <a:pt x="561" y="169"/>
                    </a:lnTo>
                    <a:lnTo>
                      <a:pt x="926" y="96"/>
                    </a:lnTo>
                    <a:lnTo>
                      <a:pt x="931" y="133"/>
                    </a:lnTo>
                    <a:lnTo>
                      <a:pt x="933" y="169"/>
                    </a:lnTo>
                    <a:lnTo>
                      <a:pt x="931" y="205"/>
                    </a:lnTo>
                    <a:lnTo>
                      <a:pt x="926" y="242"/>
                    </a:lnTo>
                    <a:lnTo>
                      <a:pt x="561" y="169"/>
                    </a:lnTo>
                    <a:lnTo>
                      <a:pt x="561" y="169"/>
                    </a:lnTo>
                    <a:lnTo>
                      <a:pt x="1140" y="284"/>
                    </a:lnTo>
                    <a:lnTo>
                      <a:pt x="1126" y="341"/>
                    </a:lnTo>
                    <a:lnTo>
                      <a:pt x="1107" y="395"/>
                    </a:lnTo>
                    <a:lnTo>
                      <a:pt x="1082" y="448"/>
                    </a:lnTo>
                    <a:lnTo>
                      <a:pt x="1052" y="497"/>
                    </a:lnTo>
                    <a:lnTo>
                      <a:pt x="561" y="169"/>
                    </a:lnTo>
                    <a:lnTo>
                      <a:pt x="561" y="169"/>
                    </a:lnTo>
                    <a:lnTo>
                      <a:pt x="1191" y="590"/>
                    </a:lnTo>
                    <a:lnTo>
                      <a:pt x="1147" y="650"/>
                    </a:lnTo>
                    <a:lnTo>
                      <a:pt x="1097" y="705"/>
                    </a:lnTo>
                    <a:lnTo>
                      <a:pt x="1042" y="755"/>
                    </a:lnTo>
                    <a:lnTo>
                      <a:pt x="982" y="800"/>
                    </a:lnTo>
                    <a:lnTo>
                      <a:pt x="561" y="169"/>
                    </a:lnTo>
                    <a:lnTo>
                      <a:pt x="561" y="169"/>
                    </a:lnTo>
                    <a:lnTo>
                      <a:pt x="866" y="626"/>
                    </a:lnTo>
                    <a:lnTo>
                      <a:pt x="820" y="653"/>
                    </a:lnTo>
                    <a:lnTo>
                      <a:pt x="771" y="676"/>
                    </a:lnTo>
                    <a:lnTo>
                      <a:pt x="720" y="694"/>
                    </a:lnTo>
                    <a:lnTo>
                      <a:pt x="668" y="708"/>
                    </a:lnTo>
                    <a:lnTo>
                      <a:pt x="561" y="169"/>
                    </a:lnTo>
                    <a:lnTo>
                      <a:pt x="561" y="169"/>
                    </a:lnTo>
                    <a:lnTo>
                      <a:pt x="654" y="639"/>
                    </a:lnTo>
                    <a:lnTo>
                      <a:pt x="608" y="646"/>
                    </a:lnTo>
                    <a:lnTo>
                      <a:pt x="561" y="648"/>
                    </a:lnTo>
                    <a:lnTo>
                      <a:pt x="514" y="646"/>
                    </a:lnTo>
                    <a:lnTo>
                      <a:pt x="467" y="639"/>
                    </a:lnTo>
                    <a:lnTo>
                      <a:pt x="561" y="169"/>
                    </a:lnTo>
                    <a:lnTo>
                      <a:pt x="561" y="169"/>
                    </a:lnTo>
                    <a:lnTo>
                      <a:pt x="435" y="803"/>
                    </a:lnTo>
                    <a:lnTo>
                      <a:pt x="373" y="788"/>
                    </a:lnTo>
                    <a:lnTo>
                      <a:pt x="313" y="767"/>
                    </a:lnTo>
                    <a:lnTo>
                      <a:pt x="256" y="739"/>
                    </a:lnTo>
                    <a:lnTo>
                      <a:pt x="202" y="707"/>
                    </a:lnTo>
                    <a:lnTo>
                      <a:pt x="561" y="169"/>
                    </a:lnTo>
                    <a:lnTo>
                      <a:pt x="561" y="169"/>
                    </a:lnTo>
                    <a:lnTo>
                      <a:pt x="186" y="730"/>
                    </a:lnTo>
                    <a:lnTo>
                      <a:pt x="133" y="691"/>
                    </a:lnTo>
                    <a:lnTo>
                      <a:pt x="84" y="646"/>
                    </a:lnTo>
                    <a:lnTo>
                      <a:pt x="39" y="597"/>
                    </a:lnTo>
                    <a:lnTo>
                      <a:pt x="0" y="544"/>
                    </a:lnTo>
                    <a:lnTo>
                      <a:pt x="561" y="169"/>
                    </a:lnTo>
                    <a:lnTo>
                      <a:pt x="561" y="169"/>
                    </a:lnTo>
                    <a:lnTo>
                      <a:pt x="255" y="373"/>
                    </a:lnTo>
                    <a:lnTo>
                      <a:pt x="237" y="342"/>
                    </a:lnTo>
                    <a:lnTo>
                      <a:pt x="221" y="310"/>
                    </a:lnTo>
                    <a:lnTo>
                      <a:pt x="209" y="276"/>
                    </a:lnTo>
                    <a:lnTo>
                      <a:pt x="200" y="241"/>
                    </a:lnTo>
                    <a:lnTo>
                      <a:pt x="561" y="169"/>
                    </a:lnTo>
                    <a:lnTo>
                      <a:pt x="561" y="169"/>
                    </a:lnTo>
                    <a:lnTo>
                      <a:pt x="465" y="188"/>
                    </a:lnTo>
                    <a:lnTo>
                      <a:pt x="464" y="179"/>
                    </a:lnTo>
                    <a:lnTo>
                      <a:pt x="463" y="169"/>
                    </a:lnTo>
                    <a:lnTo>
                      <a:pt x="464" y="159"/>
                    </a:lnTo>
                    <a:lnTo>
                      <a:pt x="465" y="150"/>
                    </a:lnTo>
                    <a:lnTo>
                      <a:pt x="561" y="169"/>
                    </a:lnTo>
                    <a:lnTo>
                      <a:pt x="561" y="169"/>
                    </a:lnTo>
                    <a:lnTo>
                      <a:pt x="470" y="151"/>
                    </a:lnTo>
                    <a:lnTo>
                      <a:pt x="472" y="142"/>
                    </a:lnTo>
                    <a:lnTo>
                      <a:pt x="475" y="133"/>
                    </a:lnTo>
                    <a:lnTo>
                      <a:pt x="479" y="125"/>
                    </a:lnTo>
                    <a:lnTo>
                      <a:pt x="483" y="117"/>
                    </a:lnTo>
                    <a:lnTo>
                      <a:pt x="561" y="169"/>
                    </a:lnTo>
                    <a:lnTo>
                      <a:pt x="561" y="169"/>
                    </a:lnTo>
                    <a:lnTo>
                      <a:pt x="545" y="159"/>
                    </a:lnTo>
                    <a:lnTo>
                      <a:pt x="546" y="157"/>
                    </a:lnTo>
                    <a:lnTo>
                      <a:pt x="548" y="156"/>
                    </a:lnTo>
                    <a:lnTo>
                      <a:pt x="549" y="155"/>
                    </a:lnTo>
                    <a:lnTo>
                      <a:pt x="550" y="154"/>
                    </a:lnTo>
                    <a:lnTo>
                      <a:pt x="561" y="169"/>
                    </a:lnTo>
                    <a:lnTo>
                      <a:pt x="561" y="169"/>
                    </a:lnTo>
                    <a:lnTo>
                      <a:pt x="550" y="154"/>
                    </a:lnTo>
                    <a:lnTo>
                      <a:pt x="552" y="153"/>
                    </a:lnTo>
                    <a:lnTo>
                      <a:pt x="554" y="152"/>
                    </a:lnTo>
                    <a:lnTo>
                      <a:pt x="555" y="151"/>
                    </a:lnTo>
                    <a:lnTo>
                      <a:pt x="557" y="151"/>
                    </a:lnTo>
                    <a:lnTo>
                      <a:pt x="561" y="169"/>
                    </a:lnTo>
                    <a:lnTo>
                      <a:pt x="561" y="169"/>
                    </a:lnTo>
                  </a:path>
                </a:pathLst>
              </a:custGeom>
              <a:solidFill>
                <a:srgbClr val="66CC00"/>
              </a:solidFill>
              <a:ln w="0">
                <a:solidFill>
                  <a:srgbClr val="000000"/>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105" name="Freeform 51"/>
              <p:cNvSpPr>
                <a:spLocks/>
              </p:cNvSpPr>
              <p:nvPr/>
            </p:nvSpPr>
            <p:spPr bwMode="auto">
              <a:xfrm>
                <a:off x="2179725" y="2392410"/>
                <a:ext cx="511175" cy="457216"/>
              </a:xfrm>
              <a:custGeom>
                <a:avLst/>
                <a:gdLst/>
                <a:ahLst/>
                <a:cxnLst>
                  <a:cxn ang="0">
                    <a:pos x="232" y="169"/>
                  </a:cxn>
                  <a:cxn ang="0">
                    <a:pos x="227" y="118"/>
                  </a:cxn>
                  <a:cxn ang="0">
                    <a:pos x="237" y="118"/>
                  </a:cxn>
                  <a:cxn ang="0">
                    <a:pos x="232" y="169"/>
                  </a:cxn>
                  <a:cxn ang="0">
                    <a:pos x="265" y="0"/>
                  </a:cxn>
                  <a:cxn ang="0">
                    <a:pos x="298" y="10"/>
                  </a:cxn>
                  <a:cxn ang="0">
                    <a:pos x="327" y="26"/>
                  </a:cxn>
                  <a:cxn ang="0">
                    <a:pos x="232" y="169"/>
                  </a:cxn>
                  <a:cxn ang="0">
                    <a:pos x="353" y="22"/>
                  </a:cxn>
                  <a:cxn ang="0">
                    <a:pos x="379" y="48"/>
                  </a:cxn>
                  <a:cxn ang="0">
                    <a:pos x="232" y="169"/>
                  </a:cxn>
                  <a:cxn ang="0">
                    <a:pos x="417" y="45"/>
                  </a:cxn>
                  <a:cxn ang="0">
                    <a:pos x="438" y="84"/>
                  </a:cxn>
                  <a:cxn ang="0">
                    <a:pos x="451" y="125"/>
                  </a:cxn>
                  <a:cxn ang="0">
                    <a:pos x="232" y="169"/>
                  </a:cxn>
                  <a:cxn ang="0">
                    <a:pos x="598" y="133"/>
                  </a:cxn>
                  <a:cxn ang="0">
                    <a:pos x="598" y="205"/>
                  </a:cxn>
                  <a:cxn ang="0">
                    <a:pos x="232" y="169"/>
                  </a:cxn>
                  <a:cxn ang="0">
                    <a:pos x="793" y="281"/>
                  </a:cxn>
                  <a:cxn ang="0">
                    <a:pos x="761" y="388"/>
                  </a:cxn>
                  <a:cxn ang="0">
                    <a:pos x="708" y="487"/>
                  </a:cxn>
                  <a:cxn ang="0">
                    <a:pos x="232" y="169"/>
                  </a:cxn>
                  <a:cxn ang="0">
                    <a:pos x="728" y="576"/>
                  </a:cxn>
                  <a:cxn ang="0">
                    <a:pos x="639" y="665"/>
                  </a:cxn>
                  <a:cxn ang="0">
                    <a:pos x="232" y="169"/>
                  </a:cxn>
                  <a:cxn ang="0">
                    <a:pos x="454" y="502"/>
                  </a:cxn>
                  <a:cxn ang="0">
                    <a:pos x="385" y="539"/>
                  </a:cxn>
                  <a:cxn ang="0">
                    <a:pos x="310" y="561"/>
                  </a:cxn>
                  <a:cxn ang="0">
                    <a:pos x="232" y="169"/>
                  </a:cxn>
                  <a:cxn ang="0">
                    <a:pos x="259" y="447"/>
                  </a:cxn>
                  <a:cxn ang="0">
                    <a:pos x="204" y="447"/>
                  </a:cxn>
                  <a:cxn ang="0">
                    <a:pos x="232" y="169"/>
                  </a:cxn>
                  <a:cxn ang="0">
                    <a:pos x="169" y="484"/>
                  </a:cxn>
                  <a:cxn ang="0">
                    <a:pos x="109" y="466"/>
                  </a:cxn>
                  <a:cxn ang="0">
                    <a:pos x="53" y="436"/>
                  </a:cxn>
                  <a:cxn ang="0">
                    <a:pos x="232" y="169"/>
                  </a:cxn>
                  <a:cxn ang="0">
                    <a:pos x="55" y="385"/>
                  </a:cxn>
                  <a:cxn ang="0">
                    <a:pos x="16" y="346"/>
                  </a:cxn>
                  <a:cxn ang="0">
                    <a:pos x="232" y="169"/>
                  </a:cxn>
                  <a:cxn ang="0">
                    <a:pos x="93" y="262"/>
                  </a:cxn>
                  <a:cxn ang="0">
                    <a:pos x="77" y="233"/>
                  </a:cxn>
                  <a:cxn ang="0">
                    <a:pos x="68" y="202"/>
                  </a:cxn>
                  <a:cxn ang="0">
                    <a:pos x="232" y="169"/>
                  </a:cxn>
                  <a:cxn ang="0">
                    <a:pos x="176" y="174"/>
                  </a:cxn>
                  <a:cxn ang="0">
                    <a:pos x="176" y="164"/>
                  </a:cxn>
                  <a:cxn ang="0">
                    <a:pos x="232" y="169"/>
                  </a:cxn>
                  <a:cxn ang="0">
                    <a:pos x="177" y="158"/>
                  </a:cxn>
                  <a:cxn ang="0">
                    <a:pos x="180" y="148"/>
                  </a:cxn>
                  <a:cxn ang="0">
                    <a:pos x="185" y="138"/>
                  </a:cxn>
                  <a:cxn ang="0">
                    <a:pos x="232" y="169"/>
                  </a:cxn>
                  <a:cxn ang="0">
                    <a:pos x="217" y="157"/>
                  </a:cxn>
                  <a:cxn ang="0">
                    <a:pos x="220" y="155"/>
                  </a:cxn>
                  <a:cxn ang="0">
                    <a:pos x="232" y="169"/>
                  </a:cxn>
                  <a:cxn ang="0">
                    <a:pos x="221" y="154"/>
                  </a:cxn>
                  <a:cxn ang="0">
                    <a:pos x="225" y="152"/>
                  </a:cxn>
                  <a:cxn ang="0">
                    <a:pos x="228" y="151"/>
                  </a:cxn>
                  <a:cxn ang="0">
                    <a:pos x="232" y="169"/>
                  </a:cxn>
                </a:cxnLst>
                <a:rect l="0" t="0" r="r" b="b"/>
                <a:pathLst>
                  <a:path w="793" h="703">
                    <a:moveTo>
                      <a:pt x="232" y="169"/>
                    </a:moveTo>
                    <a:lnTo>
                      <a:pt x="232" y="169"/>
                    </a:lnTo>
                    <a:lnTo>
                      <a:pt x="222" y="119"/>
                    </a:lnTo>
                    <a:lnTo>
                      <a:pt x="227" y="118"/>
                    </a:lnTo>
                    <a:lnTo>
                      <a:pt x="232" y="118"/>
                    </a:lnTo>
                    <a:lnTo>
                      <a:pt x="237" y="118"/>
                    </a:lnTo>
                    <a:lnTo>
                      <a:pt x="242" y="119"/>
                    </a:lnTo>
                    <a:lnTo>
                      <a:pt x="232" y="169"/>
                    </a:lnTo>
                    <a:lnTo>
                      <a:pt x="232" y="169"/>
                    </a:lnTo>
                    <a:lnTo>
                      <a:pt x="265" y="0"/>
                    </a:lnTo>
                    <a:lnTo>
                      <a:pt x="282" y="4"/>
                    </a:lnTo>
                    <a:lnTo>
                      <a:pt x="298" y="10"/>
                    </a:lnTo>
                    <a:lnTo>
                      <a:pt x="313" y="17"/>
                    </a:lnTo>
                    <a:lnTo>
                      <a:pt x="327" y="26"/>
                    </a:lnTo>
                    <a:lnTo>
                      <a:pt x="232" y="169"/>
                    </a:lnTo>
                    <a:lnTo>
                      <a:pt x="232" y="169"/>
                    </a:lnTo>
                    <a:lnTo>
                      <a:pt x="338" y="10"/>
                    </a:lnTo>
                    <a:lnTo>
                      <a:pt x="353" y="22"/>
                    </a:lnTo>
                    <a:lnTo>
                      <a:pt x="367" y="34"/>
                    </a:lnTo>
                    <a:lnTo>
                      <a:pt x="379" y="48"/>
                    </a:lnTo>
                    <a:lnTo>
                      <a:pt x="390" y="63"/>
                    </a:lnTo>
                    <a:lnTo>
                      <a:pt x="232" y="169"/>
                    </a:lnTo>
                    <a:lnTo>
                      <a:pt x="232" y="169"/>
                    </a:lnTo>
                    <a:lnTo>
                      <a:pt x="417" y="45"/>
                    </a:lnTo>
                    <a:lnTo>
                      <a:pt x="429" y="64"/>
                    </a:lnTo>
                    <a:lnTo>
                      <a:pt x="438" y="84"/>
                    </a:lnTo>
                    <a:lnTo>
                      <a:pt x="446" y="104"/>
                    </a:lnTo>
                    <a:lnTo>
                      <a:pt x="451" y="125"/>
                    </a:lnTo>
                    <a:lnTo>
                      <a:pt x="232" y="169"/>
                    </a:lnTo>
                    <a:lnTo>
                      <a:pt x="232" y="169"/>
                    </a:lnTo>
                    <a:lnTo>
                      <a:pt x="592" y="97"/>
                    </a:lnTo>
                    <a:lnTo>
                      <a:pt x="598" y="133"/>
                    </a:lnTo>
                    <a:lnTo>
                      <a:pt x="599" y="169"/>
                    </a:lnTo>
                    <a:lnTo>
                      <a:pt x="598" y="205"/>
                    </a:lnTo>
                    <a:lnTo>
                      <a:pt x="592" y="241"/>
                    </a:lnTo>
                    <a:lnTo>
                      <a:pt x="232" y="169"/>
                    </a:lnTo>
                    <a:lnTo>
                      <a:pt x="232" y="169"/>
                    </a:lnTo>
                    <a:lnTo>
                      <a:pt x="793" y="281"/>
                    </a:lnTo>
                    <a:lnTo>
                      <a:pt x="779" y="335"/>
                    </a:lnTo>
                    <a:lnTo>
                      <a:pt x="761" y="388"/>
                    </a:lnTo>
                    <a:lnTo>
                      <a:pt x="737" y="439"/>
                    </a:lnTo>
                    <a:lnTo>
                      <a:pt x="708" y="487"/>
                    </a:lnTo>
                    <a:lnTo>
                      <a:pt x="232" y="169"/>
                    </a:lnTo>
                    <a:lnTo>
                      <a:pt x="232" y="169"/>
                    </a:lnTo>
                    <a:lnTo>
                      <a:pt x="766" y="526"/>
                    </a:lnTo>
                    <a:lnTo>
                      <a:pt x="728" y="576"/>
                    </a:lnTo>
                    <a:lnTo>
                      <a:pt x="686" y="623"/>
                    </a:lnTo>
                    <a:lnTo>
                      <a:pt x="639" y="665"/>
                    </a:lnTo>
                    <a:lnTo>
                      <a:pt x="589" y="703"/>
                    </a:lnTo>
                    <a:lnTo>
                      <a:pt x="232" y="169"/>
                    </a:lnTo>
                    <a:lnTo>
                      <a:pt x="232" y="169"/>
                    </a:lnTo>
                    <a:lnTo>
                      <a:pt x="454" y="502"/>
                    </a:lnTo>
                    <a:lnTo>
                      <a:pt x="420" y="522"/>
                    </a:lnTo>
                    <a:lnTo>
                      <a:pt x="385" y="539"/>
                    </a:lnTo>
                    <a:lnTo>
                      <a:pt x="348" y="552"/>
                    </a:lnTo>
                    <a:lnTo>
                      <a:pt x="310" y="561"/>
                    </a:lnTo>
                    <a:lnTo>
                      <a:pt x="232" y="169"/>
                    </a:lnTo>
                    <a:lnTo>
                      <a:pt x="232" y="169"/>
                    </a:lnTo>
                    <a:lnTo>
                      <a:pt x="286" y="443"/>
                    </a:lnTo>
                    <a:lnTo>
                      <a:pt x="259" y="447"/>
                    </a:lnTo>
                    <a:lnTo>
                      <a:pt x="232" y="448"/>
                    </a:lnTo>
                    <a:lnTo>
                      <a:pt x="204" y="447"/>
                    </a:lnTo>
                    <a:lnTo>
                      <a:pt x="177" y="443"/>
                    </a:lnTo>
                    <a:lnTo>
                      <a:pt x="232" y="169"/>
                    </a:lnTo>
                    <a:lnTo>
                      <a:pt x="232" y="169"/>
                    </a:lnTo>
                    <a:lnTo>
                      <a:pt x="169" y="484"/>
                    </a:lnTo>
                    <a:lnTo>
                      <a:pt x="139" y="476"/>
                    </a:lnTo>
                    <a:lnTo>
                      <a:pt x="109" y="466"/>
                    </a:lnTo>
                    <a:lnTo>
                      <a:pt x="80" y="452"/>
                    </a:lnTo>
                    <a:lnTo>
                      <a:pt x="53" y="436"/>
                    </a:lnTo>
                    <a:lnTo>
                      <a:pt x="232" y="169"/>
                    </a:lnTo>
                    <a:lnTo>
                      <a:pt x="232" y="169"/>
                    </a:lnTo>
                    <a:lnTo>
                      <a:pt x="77" y="401"/>
                    </a:lnTo>
                    <a:lnTo>
                      <a:pt x="55" y="385"/>
                    </a:lnTo>
                    <a:lnTo>
                      <a:pt x="34" y="366"/>
                    </a:lnTo>
                    <a:lnTo>
                      <a:pt x="16" y="346"/>
                    </a:lnTo>
                    <a:lnTo>
                      <a:pt x="0" y="324"/>
                    </a:lnTo>
                    <a:lnTo>
                      <a:pt x="232" y="169"/>
                    </a:lnTo>
                    <a:lnTo>
                      <a:pt x="232" y="169"/>
                    </a:lnTo>
                    <a:lnTo>
                      <a:pt x="93" y="262"/>
                    </a:lnTo>
                    <a:lnTo>
                      <a:pt x="84" y="248"/>
                    </a:lnTo>
                    <a:lnTo>
                      <a:pt x="77" y="233"/>
                    </a:lnTo>
                    <a:lnTo>
                      <a:pt x="72" y="218"/>
                    </a:lnTo>
                    <a:lnTo>
                      <a:pt x="68" y="202"/>
                    </a:lnTo>
                    <a:lnTo>
                      <a:pt x="232" y="169"/>
                    </a:lnTo>
                    <a:lnTo>
                      <a:pt x="232" y="169"/>
                    </a:lnTo>
                    <a:lnTo>
                      <a:pt x="177" y="180"/>
                    </a:lnTo>
                    <a:lnTo>
                      <a:pt x="176" y="174"/>
                    </a:lnTo>
                    <a:lnTo>
                      <a:pt x="176" y="169"/>
                    </a:lnTo>
                    <a:lnTo>
                      <a:pt x="176" y="164"/>
                    </a:lnTo>
                    <a:lnTo>
                      <a:pt x="177" y="158"/>
                    </a:lnTo>
                    <a:lnTo>
                      <a:pt x="232" y="169"/>
                    </a:lnTo>
                    <a:lnTo>
                      <a:pt x="232" y="169"/>
                    </a:lnTo>
                    <a:lnTo>
                      <a:pt x="177" y="158"/>
                    </a:lnTo>
                    <a:lnTo>
                      <a:pt x="178" y="153"/>
                    </a:lnTo>
                    <a:lnTo>
                      <a:pt x="180" y="148"/>
                    </a:lnTo>
                    <a:lnTo>
                      <a:pt x="183" y="143"/>
                    </a:lnTo>
                    <a:lnTo>
                      <a:pt x="185" y="138"/>
                    </a:lnTo>
                    <a:lnTo>
                      <a:pt x="232" y="169"/>
                    </a:lnTo>
                    <a:lnTo>
                      <a:pt x="232" y="169"/>
                    </a:lnTo>
                    <a:lnTo>
                      <a:pt x="216" y="159"/>
                    </a:lnTo>
                    <a:lnTo>
                      <a:pt x="217" y="157"/>
                    </a:lnTo>
                    <a:lnTo>
                      <a:pt x="219" y="156"/>
                    </a:lnTo>
                    <a:lnTo>
                      <a:pt x="220" y="155"/>
                    </a:lnTo>
                    <a:lnTo>
                      <a:pt x="221" y="154"/>
                    </a:lnTo>
                    <a:lnTo>
                      <a:pt x="232" y="169"/>
                    </a:lnTo>
                    <a:lnTo>
                      <a:pt x="232" y="169"/>
                    </a:lnTo>
                    <a:lnTo>
                      <a:pt x="221" y="154"/>
                    </a:lnTo>
                    <a:lnTo>
                      <a:pt x="223" y="153"/>
                    </a:lnTo>
                    <a:lnTo>
                      <a:pt x="225" y="152"/>
                    </a:lnTo>
                    <a:lnTo>
                      <a:pt x="226" y="151"/>
                    </a:lnTo>
                    <a:lnTo>
                      <a:pt x="228" y="151"/>
                    </a:lnTo>
                    <a:lnTo>
                      <a:pt x="232" y="169"/>
                    </a:lnTo>
                    <a:lnTo>
                      <a:pt x="232" y="169"/>
                    </a:lnTo>
                  </a:path>
                </a:pathLst>
              </a:custGeom>
              <a:solidFill>
                <a:srgbClr val="009999"/>
              </a:solidFill>
              <a:ln w="0">
                <a:solidFill>
                  <a:srgbClr val="000000"/>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106" name="Freeform 52"/>
              <p:cNvSpPr>
                <a:spLocks/>
              </p:cNvSpPr>
              <p:nvPr/>
            </p:nvSpPr>
            <p:spPr bwMode="auto">
              <a:xfrm>
                <a:off x="2295612" y="2408286"/>
                <a:ext cx="215900" cy="195269"/>
              </a:xfrm>
              <a:custGeom>
                <a:avLst/>
                <a:gdLst/>
                <a:ahLst/>
                <a:cxnLst>
                  <a:cxn ang="0">
                    <a:pos x="50" y="147"/>
                  </a:cxn>
                  <a:cxn ang="0">
                    <a:pos x="45" y="101"/>
                  </a:cxn>
                  <a:cxn ang="0">
                    <a:pos x="54" y="101"/>
                  </a:cxn>
                  <a:cxn ang="0">
                    <a:pos x="50" y="147"/>
                  </a:cxn>
                  <a:cxn ang="0">
                    <a:pos x="76" y="15"/>
                  </a:cxn>
                  <a:cxn ang="0">
                    <a:pos x="101" y="22"/>
                  </a:cxn>
                  <a:cxn ang="0">
                    <a:pos x="125" y="35"/>
                  </a:cxn>
                  <a:cxn ang="0">
                    <a:pos x="50" y="147"/>
                  </a:cxn>
                  <a:cxn ang="0">
                    <a:pos x="162" y="10"/>
                  </a:cxn>
                  <a:cxn ang="0">
                    <a:pos x="186" y="35"/>
                  </a:cxn>
                  <a:cxn ang="0">
                    <a:pos x="50" y="147"/>
                  </a:cxn>
                  <a:cxn ang="0">
                    <a:pos x="220" y="33"/>
                  </a:cxn>
                  <a:cxn ang="0">
                    <a:pos x="239" y="69"/>
                  </a:cxn>
                  <a:cxn ang="0">
                    <a:pos x="251" y="107"/>
                  </a:cxn>
                  <a:cxn ang="0">
                    <a:pos x="50" y="147"/>
                  </a:cxn>
                  <a:cxn ang="0">
                    <a:pos x="332" y="119"/>
                  </a:cxn>
                  <a:cxn ang="0">
                    <a:pos x="332" y="175"/>
                  </a:cxn>
                  <a:cxn ang="0">
                    <a:pos x="50" y="147"/>
                  </a:cxn>
                  <a:cxn ang="0">
                    <a:pos x="324" y="201"/>
                  </a:cxn>
                  <a:cxn ang="0">
                    <a:pos x="308" y="254"/>
                  </a:cxn>
                  <a:cxn ang="0">
                    <a:pos x="282" y="302"/>
                  </a:cxn>
                  <a:cxn ang="0">
                    <a:pos x="50" y="147"/>
                  </a:cxn>
                  <a:cxn ang="0">
                    <a:pos x="158" y="236"/>
                  </a:cxn>
                  <a:cxn ang="0">
                    <a:pos x="138" y="255"/>
                  </a:cxn>
                  <a:cxn ang="0">
                    <a:pos x="50" y="147"/>
                  </a:cxn>
                  <a:cxn ang="0">
                    <a:pos x="120" y="251"/>
                  </a:cxn>
                  <a:cxn ang="0">
                    <a:pos x="98" y="263"/>
                  </a:cxn>
                  <a:cxn ang="0">
                    <a:pos x="74" y="270"/>
                  </a:cxn>
                  <a:cxn ang="0">
                    <a:pos x="50" y="147"/>
                  </a:cxn>
                  <a:cxn ang="0">
                    <a:pos x="56" y="212"/>
                  </a:cxn>
                  <a:cxn ang="0">
                    <a:pos x="43" y="212"/>
                  </a:cxn>
                  <a:cxn ang="0">
                    <a:pos x="50" y="147"/>
                  </a:cxn>
                  <a:cxn ang="0">
                    <a:pos x="33" y="229"/>
                  </a:cxn>
                  <a:cxn ang="0">
                    <a:pos x="18" y="224"/>
                  </a:cxn>
                  <a:cxn ang="0">
                    <a:pos x="3" y="217"/>
                  </a:cxn>
                  <a:cxn ang="0">
                    <a:pos x="50" y="147"/>
                  </a:cxn>
                  <a:cxn ang="0">
                    <a:pos x="11" y="194"/>
                  </a:cxn>
                  <a:cxn ang="0">
                    <a:pos x="3" y="185"/>
                  </a:cxn>
                  <a:cxn ang="0">
                    <a:pos x="50" y="147"/>
                  </a:cxn>
                  <a:cxn ang="0">
                    <a:pos x="27" y="163"/>
                  </a:cxn>
                  <a:cxn ang="0">
                    <a:pos x="24" y="158"/>
                  </a:cxn>
                  <a:cxn ang="0">
                    <a:pos x="22" y="152"/>
                  </a:cxn>
                  <a:cxn ang="0">
                    <a:pos x="50" y="147"/>
                  </a:cxn>
                  <a:cxn ang="0">
                    <a:pos x="36" y="148"/>
                  </a:cxn>
                  <a:cxn ang="0">
                    <a:pos x="36" y="146"/>
                  </a:cxn>
                  <a:cxn ang="0">
                    <a:pos x="50" y="147"/>
                  </a:cxn>
                  <a:cxn ang="0">
                    <a:pos x="27" y="142"/>
                  </a:cxn>
                  <a:cxn ang="0">
                    <a:pos x="28" y="138"/>
                  </a:cxn>
                  <a:cxn ang="0">
                    <a:pos x="30" y="134"/>
                  </a:cxn>
                  <a:cxn ang="0">
                    <a:pos x="50" y="147"/>
                  </a:cxn>
                  <a:cxn ang="0">
                    <a:pos x="46" y="144"/>
                  </a:cxn>
                  <a:cxn ang="0">
                    <a:pos x="47" y="143"/>
                  </a:cxn>
                  <a:cxn ang="0">
                    <a:pos x="50" y="147"/>
                  </a:cxn>
                  <a:cxn ang="0">
                    <a:pos x="42" y="135"/>
                  </a:cxn>
                  <a:cxn ang="0">
                    <a:pos x="44" y="134"/>
                  </a:cxn>
                  <a:cxn ang="0">
                    <a:pos x="47" y="133"/>
                  </a:cxn>
                  <a:cxn ang="0">
                    <a:pos x="50" y="147"/>
                  </a:cxn>
                </a:cxnLst>
                <a:rect l="0" t="0" r="r" b="b"/>
                <a:pathLst>
                  <a:path w="334" h="302">
                    <a:moveTo>
                      <a:pt x="50" y="147"/>
                    </a:moveTo>
                    <a:lnTo>
                      <a:pt x="50" y="147"/>
                    </a:lnTo>
                    <a:lnTo>
                      <a:pt x="41" y="101"/>
                    </a:lnTo>
                    <a:lnTo>
                      <a:pt x="45" y="101"/>
                    </a:lnTo>
                    <a:lnTo>
                      <a:pt x="50" y="100"/>
                    </a:lnTo>
                    <a:lnTo>
                      <a:pt x="54" y="101"/>
                    </a:lnTo>
                    <a:lnTo>
                      <a:pt x="59" y="101"/>
                    </a:lnTo>
                    <a:lnTo>
                      <a:pt x="50" y="147"/>
                    </a:lnTo>
                    <a:lnTo>
                      <a:pt x="50" y="147"/>
                    </a:lnTo>
                    <a:lnTo>
                      <a:pt x="76" y="15"/>
                    </a:lnTo>
                    <a:lnTo>
                      <a:pt x="89" y="18"/>
                    </a:lnTo>
                    <a:lnTo>
                      <a:pt x="101" y="22"/>
                    </a:lnTo>
                    <a:lnTo>
                      <a:pt x="113" y="28"/>
                    </a:lnTo>
                    <a:lnTo>
                      <a:pt x="125" y="35"/>
                    </a:lnTo>
                    <a:lnTo>
                      <a:pt x="50" y="147"/>
                    </a:lnTo>
                    <a:lnTo>
                      <a:pt x="50" y="147"/>
                    </a:lnTo>
                    <a:lnTo>
                      <a:pt x="148" y="0"/>
                    </a:lnTo>
                    <a:lnTo>
                      <a:pt x="162" y="10"/>
                    </a:lnTo>
                    <a:lnTo>
                      <a:pt x="175" y="22"/>
                    </a:lnTo>
                    <a:lnTo>
                      <a:pt x="186" y="35"/>
                    </a:lnTo>
                    <a:lnTo>
                      <a:pt x="197" y="49"/>
                    </a:lnTo>
                    <a:lnTo>
                      <a:pt x="50" y="147"/>
                    </a:lnTo>
                    <a:lnTo>
                      <a:pt x="50" y="147"/>
                    </a:lnTo>
                    <a:lnTo>
                      <a:pt x="220" y="33"/>
                    </a:lnTo>
                    <a:lnTo>
                      <a:pt x="230" y="50"/>
                    </a:lnTo>
                    <a:lnTo>
                      <a:pt x="239" y="69"/>
                    </a:lnTo>
                    <a:lnTo>
                      <a:pt x="246" y="88"/>
                    </a:lnTo>
                    <a:lnTo>
                      <a:pt x="251" y="107"/>
                    </a:lnTo>
                    <a:lnTo>
                      <a:pt x="50" y="147"/>
                    </a:lnTo>
                    <a:lnTo>
                      <a:pt x="50" y="147"/>
                    </a:lnTo>
                    <a:lnTo>
                      <a:pt x="328" y="92"/>
                    </a:lnTo>
                    <a:lnTo>
                      <a:pt x="332" y="119"/>
                    </a:lnTo>
                    <a:lnTo>
                      <a:pt x="334" y="147"/>
                    </a:lnTo>
                    <a:lnTo>
                      <a:pt x="332" y="175"/>
                    </a:lnTo>
                    <a:lnTo>
                      <a:pt x="328" y="202"/>
                    </a:lnTo>
                    <a:lnTo>
                      <a:pt x="50" y="147"/>
                    </a:lnTo>
                    <a:lnTo>
                      <a:pt x="50" y="147"/>
                    </a:lnTo>
                    <a:lnTo>
                      <a:pt x="324" y="201"/>
                    </a:lnTo>
                    <a:lnTo>
                      <a:pt x="317" y="228"/>
                    </a:lnTo>
                    <a:lnTo>
                      <a:pt x="308" y="254"/>
                    </a:lnTo>
                    <a:lnTo>
                      <a:pt x="296" y="279"/>
                    </a:lnTo>
                    <a:lnTo>
                      <a:pt x="282" y="302"/>
                    </a:lnTo>
                    <a:lnTo>
                      <a:pt x="50" y="147"/>
                    </a:lnTo>
                    <a:lnTo>
                      <a:pt x="50" y="147"/>
                    </a:lnTo>
                    <a:lnTo>
                      <a:pt x="166" y="225"/>
                    </a:lnTo>
                    <a:lnTo>
                      <a:pt x="158" y="236"/>
                    </a:lnTo>
                    <a:lnTo>
                      <a:pt x="149" y="246"/>
                    </a:lnTo>
                    <a:lnTo>
                      <a:pt x="138" y="255"/>
                    </a:lnTo>
                    <a:lnTo>
                      <a:pt x="127" y="263"/>
                    </a:lnTo>
                    <a:lnTo>
                      <a:pt x="50" y="147"/>
                    </a:lnTo>
                    <a:lnTo>
                      <a:pt x="50" y="147"/>
                    </a:lnTo>
                    <a:lnTo>
                      <a:pt x="120" y="251"/>
                    </a:lnTo>
                    <a:lnTo>
                      <a:pt x="109" y="258"/>
                    </a:lnTo>
                    <a:lnTo>
                      <a:pt x="98" y="263"/>
                    </a:lnTo>
                    <a:lnTo>
                      <a:pt x="86" y="267"/>
                    </a:lnTo>
                    <a:lnTo>
                      <a:pt x="74" y="270"/>
                    </a:lnTo>
                    <a:lnTo>
                      <a:pt x="50" y="147"/>
                    </a:lnTo>
                    <a:lnTo>
                      <a:pt x="50" y="147"/>
                    </a:lnTo>
                    <a:lnTo>
                      <a:pt x="63" y="211"/>
                    </a:lnTo>
                    <a:lnTo>
                      <a:pt x="56" y="212"/>
                    </a:lnTo>
                    <a:lnTo>
                      <a:pt x="50" y="212"/>
                    </a:lnTo>
                    <a:lnTo>
                      <a:pt x="43" y="212"/>
                    </a:lnTo>
                    <a:lnTo>
                      <a:pt x="37" y="211"/>
                    </a:lnTo>
                    <a:lnTo>
                      <a:pt x="50" y="147"/>
                    </a:lnTo>
                    <a:lnTo>
                      <a:pt x="50" y="147"/>
                    </a:lnTo>
                    <a:lnTo>
                      <a:pt x="33" y="229"/>
                    </a:lnTo>
                    <a:lnTo>
                      <a:pt x="25" y="227"/>
                    </a:lnTo>
                    <a:lnTo>
                      <a:pt x="18" y="224"/>
                    </a:lnTo>
                    <a:lnTo>
                      <a:pt x="10" y="221"/>
                    </a:lnTo>
                    <a:lnTo>
                      <a:pt x="3" y="217"/>
                    </a:lnTo>
                    <a:lnTo>
                      <a:pt x="50" y="147"/>
                    </a:lnTo>
                    <a:lnTo>
                      <a:pt x="50" y="147"/>
                    </a:lnTo>
                    <a:lnTo>
                      <a:pt x="16" y="197"/>
                    </a:lnTo>
                    <a:lnTo>
                      <a:pt x="11" y="194"/>
                    </a:lnTo>
                    <a:lnTo>
                      <a:pt x="7" y="190"/>
                    </a:lnTo>
                    <a:lnTo>
                      <a:pt x="3" y="185"/>
                    </a:lnTo>
                    <a:lnTo>
                      <a:pt x="0" y="181"/>
                    </a:lnTo>
                    <a:lnTo>
                      <a:pt x="50" y="147"/>
                    </a:lnTo>
                    <a:lnTo>
                      <a:pt x="50" y="147"/>
                    </a:lnTo>
                    <a:lnTo>
                      <a:pt x="27" y="163"/>
                    </a:lnTo>
                    <a:lnTo>
                      <a:pt x="25" y="160"/>
                    </a:lnTo>
                    <a:lnTo>
                      <a:pt x="24" y="158"/>
                    </a:lnTo>
                    <a:lnTo>
                      <a:pt x="23" y="155"/>
                    </a:lnTo>
                    <a:lnTo>
                      <a:pt x="22" y="152"/>
                    </a:lnTo>
                    <a:lnTo>
                      <a:pt x="50" y="147"/>
                    </a:lnTo>
                    <a:lnTo>
                      <a:pt x="50" y="147"/>
                    </a:lnTo>
                    <a:lnTo>
                      <a:pt x="36" y="150"/>
                    </a:lnTo>
                    <a:lnTo>
                      <a:pt x="36" y="148"/>
                    </a:lnTo>
                    <a:lnTo>
                      <a:pt x="36" y="147"/>
                    </a:lnTo>
                    <a:lnTo>
                      <a:pt x="36" y="146"/>
                    </a:lnTo>
                    <a:lnTo>
                      <a:pt x="36" y="144"/>
                    </a:lnTo>
                    <a:lnTo>
                      <a:pt x="50" y="147"/>
                    </a:lnTo>
                    <a:lnTo>
                      <a:pt x="50" y="147"/>
                    </a:lnTo>
                    <a:lnTo>
                      <a:pt x="27" y="142"/>
                    </a:lnTo>
                    <a:lnTo>
                      <a:pt x="28" y="140"/>
                    </a:lnTo>
                    <a:lnTo>
                      <a:pt x="28" y="138"/>
                    </a:lnTo>
                    <a:lnTo>
                      <a:pt x="29" y="136"/>
                    </a:lnTo>
                    <a:lnTo>
                      <a:pt x="30" y="134"/>
                    </a:lnTo>
                    <a:lnTo>
                      <a:pt x="50" y="147"/>
                    </a:lnTo>
                    <a:lnTo>
                      <a:pt x="50" y="147"/>
                    </a:lnTo>
                    <a:lnTo>
                      <a:pt x="46" y="144"/>
                    </a:lnTo>
                    <a:lnTo>
                      <a:pt x="46" y="144"/>
                    </a:lnTo>
                    <a:lnTo>
                      <a:pt x="47" y="144"/>
                    </a:lnTo>
                    <a:lnTo>
                      <a:pt x="47" y="143"/>
                    </a:lnTo>
                    <a:lnTo>
                      <a:pt x="47" y="143"/>
                    </a:lnTo>
                    <a:lnTo>
                      <a:pt x="50" y="147"/>
                    </a:lnTo>
                    <a:lnTo>
                      <a:pt x="50" y="147"/>
                    </a:lnTo>
                    <a:lnTo>
                      <a:pt x="42" y="135"/>
                    </a:lnTo>
                    <a:lnTo>
                      <a:pt x="43" y="135"/>
                    </a:lnTo>
                    <a:lnTo>
                      <a:pt x="44" y="134"/>
                    </a:lnTo>
                    <a:lnTo>
                      <a:pt x="46" y="134"/>
                    </a:lnTo>
                    <a:lnTo>
                      <a:pt x="47" y="133"/>
                    </a:lnTo>
                    <a:lnTo>
                      <a:pt x="50" y="147"/>
                    </a:lnTo>
                    <a:lnTo>
                      <a:pt x="50" y="147"/>
                    </a:lnTo>
                  </a:path>
                </a:pathLst>
              </a:custGeom>
              <a:solidFill>
                <a:srgbClr val="004466"/>
              </a:solidFill>
              <a:ln w="0">
                <a:solidFill>
                  <a:srgbClr val="000000"/>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107" name="Freeform 53"/>
              <p:cNvSpPr>
                <a:spLocks/>
              </p:cNvSpPr>
              <p:nvPr/>
            </p:nvSpPr>
            <p:spPr bwMode="auto">
              <a:xfrm>
                <a:off x="1616162" y="2392410"/>
                <a:ext cx="1122363" cy="830290"/>
              </a:xfrm>
              <a:custGeom>
                <a:avLst/>
                <a:gdLst/>
                <a:ahLst/>
                <a:cxnLst>
                  <a:cxn ang="0">
                    <a:pos x="1093" y="119"/>
                  </a:cxn>
                  <a:cxn ang="0">
                    <a:pos x="1103" y="118"/>
                  </a:cxn>
                  <a:cxn ang="0">
                    <a:pos x="1113" y="119"/>
                  </a:cxn>
                  <a:cxn ang="0">
                    <a:pos x="1136" y="0"/>
                  </a:cxn>
                  <a:cxn ang="0">
                    <a:pos x="1169" y="10"/>
                  </a:cxn>
                  <a:cxn ang="0">
                    <a:pos x="1198" y="26"/>
                  </a:cxn>
                  <a:cxn ang="0">
                    <a:pos x="1211" y="7"/>
                  </a:cxn>
                  <a:cxn ang="0">
                    <a:pos x="1241" y="31"/>
                  </a:cxn>
                  <a:cxn ang="0">
                    <a:pos x="1265" y="60"/>
                  </a:cxn>
                  <a:cxn ang="0">
                    <a:pos x="1292" y="42"/>
                  </a:cxn>
                  <a:cxn ang="0">
                    <a:pos x="1313" y="82"/>
                  </a:cxn>
                  <a:cxn ang="0">
                    <a:pos x="1326" y="125"/>
                  </a:cxn>
                  <a:cxn ang="0">
                    <a:pos x="1468" y="96"/>
                  </a:cxn>
                  <a:cxn ang="0">
                    <a:pos x="1475" y="169"/>
                  </a:cxn>
                  <a:cxn ang="0">
                    <a:pos x="1468" y="242"/>
                  </a:cxn>
                  <a:cxn ang="0">
                    <a:pos x="1682" y="284"/>
                  </a:cxn>
                  <a:cxn ang="0">
                    <a:pos x="1649" y="395"/>
                  </a:cxn>
                  <a:cxn ang="0">
                    <a:pos x="1594" y="497"/>
                  </a:cxn>
                  <a:cxn ang="0">
                    <a:pos x="1737" y="593"/>
                  </a:cxn>
                  <a:cxn ang="0">
                    <a:pos x="1642" y="709"/>
                  </a:cxn>
                  <a:cxn ang="0">
                    <a:pos x="1527" y="804"/>
                  </a:cxn>
                  <a:cxn ang="0">
                    <a:pos x="1436" y="668"/>
                  </a:cxn>
                  <a:cxn ang="0">
                    <a:pos x="1332" y="724"/>
                  </a:cxn>
                  <a:cxn ang="0">
                    <a:pos x="1220" y="758"/>
                  </a:cxn>
                  <a:cxn ang="0">
                    <a:pos x="1219" y="753"/>
                  </a:cxn>
                  <a:cxn ang="0">
                    <a:pos x="1103" y="765"/>
                  </a:cxn>
                  <a:cxn ang="0">
                    <a:pos x="987" y="753"/>
                  </a:cxn>
                  <a:cxn ang="0">
                    <a:pos x="898" y="1200"/>
                  </a:cxn>
                  <a:cxn ang="0">
                    <a:pos x="700" y="1141"/>
                  </a:cxn>
                  <a:cxn ang="0">
                    <a:pos x="519" y="1043"/>
                  </a:cxn>
                  <a:cxn ang="0">
                    <a:pos x="366" y="1272"/>
                  </a:cxn>
                  <a:cxn ang="0">
                    <a:pos x="165" y="1107"/>
                  </a:cxn>
                  <a:cxn ang="0">
                    <a:pos x="0" y="906"/>
                  </a:cxn>
                  <a:cxn ang="0">
                    <a:pos x="495" y="575"/>
                  </a:cxn>
                  <a:cxn ang="0">
                    <a:pos x="428" y="449"/>
                  </a:cxn>
                  <a:cxn ang="0">
                    <a:pos x="386" y="312"/>
                  </a:cxn>
                  <a:cxn ang="0">
                    <a:pos x="907" y="208"/>
                  </a:cxn>
                  <a:cxn ang="0">
                    <a:pos x="903" y="169"/>
                  </a:cxn>
                  <a:cxn ang="0">
                    <a:pos x="907" y="130"/>
                  </a:cxn>
                  <a:cxn ang="0">
                    <a:pos x="984" y="145"/>
                  </a:cxn>
                  <a:cxn ang="0">
                    <a:pos x="991" y="123"/>
                  </a:cxn>
                  <a:cxn ang="0">
                    <a:pos x="1002" y="102"/>
                  </a:cxn>
                  <a:cxn ang="0">
                    <a:pos x="1087" y="159"/>
                  </a:cxn>
                  <a:cxn ang="0">
                    <a:pos x="1090" y="156"/>
                  </a:cxn>
                  <a:cxn ang="0">
                    <a:pos x="1092" y="154"/>
                  </a:cxn>
                  <a:cxn ang="0">
                    <a:pos x="1092" y="154"/>
                  </a:cxn>
                  <a:cxn ang="0">
                    <a:pos x="1096" y="152"/>
                  </a:cxn>
                  <a:cxn ang="0">
                    <a:pos x="1099" y="151"/>
                  </a:cxn>
                </a:cxnLst>
                <a:rect l="0" t="0" r="r" b="b"/>
                <a:pathLst>
                  <a:path w="1737" h="1272">
                    <a:moveTo>
                      <a:pt x="1103" y="169"/>
                    </a:moveTo>
                    <a:lnTo>
                      <a:pt x="1093" y="119"/>
                    </a:lnTo>
                    <a:lnTo>
                      <a:pt x="1098" y="118"/>
                    </a:lnTo>
                    <a:lnTo>
                      <a:pt x="1103" y="118"/>
                    </a:lnTo>
                    <a:lnTo>
                      <a:pt x="1108" y="118"/>
                    </a:lnTo>
                    <a:lnTo>
                      <a:pt x="1113" y="119"/>
                    </a:lnTo>
                    <a:lnTo>
                      <a:pt x="1103" y="169"/>
                    </a:lnTo>
                    <a:lnTo>
                      <a:pt x="1136" y="0"/>
                    </a:lnTo>
                    <a:lnTo>
                      <a:pt x="1153" y="4"/>
                    </a:lnTo>
                    <a:lnTo>
                      <a:pt x="1169" y="10"/>
                    </a:lnTo>
                    <a:lnTo>
                      <a:pt x="1184" y="17"/>
                    </a:lnTo>
                    <a:lnTo>
                      <a:pt x="1198" y="26"/>
                    </a:lnTo>
                    <a:lnTo>
                      <a:pt x="1103" y="169"/>
                    </a:lnTo>
                    <a:lnTo>
                      <a:pt x="1211" y="7"/>
                    </a:lnTo>
                    <a:lnTo>
                      <a:pt x="1227" y="18"/>
                    </a:lnTo>
                    <a:lnTo>
                      <a:pt x="1241" y="31"/>
                    </a:lnTo>
                    <a:lnTo>
                      <a:pt x="1254" y="45"/>
                    </a:lnTo>
                    <a:lnTo>
                      <a:pt x="1265" y="60"/>
                    </a:lnTo>
                    <a:lnTo>
                      <a:pt x="1103" y="169"/>
                    </a:lnTo>
                    <a:lnTo>
                      <a:pt x="1292" y="42"/>
                    </a:lnTo>
                    <a:lnTo>
                      <a:pt x="1304" y="62"/>
                    </a:lnTo>
                    <a:lnTo>
                      <a:pt x="1313" y="82"/>
                    </a:lnTo>
                    <a:lnTo>
                      <a:pt x="1321" y="103"/>
                    </a:lnTo>
                    <a:lnTo>
                      <a:pt x="1326" y="125"/>
                    </a:lnTo>
                    <a:lnTo>
                      <a:pt x="1103" y="169"/>
                    </a:lnTo>
                    <a:lnTo>
                      <a:pt x="1468" y="96"/>
                    </a:lnTo>
                    <a:lnTo>
                      <a:pt x="1473" y="133"/>
                    </a:lnTo>
                    <a:lnTo>
                      <a:pt x="1475" y="169"/>
                    </a:lnTo>
                    <a:lnTo>
                      <a:pt x="1473" y="205"/>
                    </a:lnTo>
                    <a:lnTo>
                      <a:pt x="1468" y="242"/>
                    </a:lnTo>
                    <a:lnTo>
                      <a:pt x="1103" y="169"/>
                    </a:lnTo>
                    <a:lnTo>
                      <a:pt x="1682" y="284"/>
                    </a:lnTo>
                    <a:lnTo>
                      <a:pt x="1668" y="341"/>
                    </a:lnTo>
                    <a:lnTo>
                      <a:pt x="1649" y="395"/>
                    </a:lnTo>
                    <a:lnTo>
                      <a:pt x="1624" y="448"/>
                    </a:lnTo>
                    <a:lnTo>
                      <a:pt x="1594" y="497"/>
                    </a:lnTo>
                    <a:lnTo>
                      <a:pt x="1103" y="169"/>
                    </a:lnTo>
                    <a:lnTo>
                      <a:pt x="1737" y="593"/>
                    </a:lnTo>
                    <a:lnTo>
                      <a:pt x="1693" y="653"/>
                    </a:lnTo>
                    <a:lnTo>
                      <a:pt x="1642" y="709"/>
                    </a:lnTo>
                    <a:lnTo>
                      <a:pt x="1587" y="759"/>
                    </a:lnTo>
                    <a:lnTo>
                      <a:pt x="1527" y="804"/>
                    </a:lnTo>
                    <a:lnTo>
                      <a:pt x="1103" y="169"/>
                    </a:lnTo>
                    <a:lnTo>
                      <a:pt x="1436" y="668"/>
                    </a:lnTo>
                    <a:lnTo>
                      <a:pt x="1386" y="698"/>
                    </a:lnTo>
                    <a:lnTo>
                      <a:pt x="1332" y="724"/>
                    </a:lnTo>
                    <a:lnTo>
                      <a:pt x="1277" y="743"/>
                    </a:lnTo>
                    <a:lnTo>
                      <a:pt x="1220" y="758"/>
                    </a:lnTo>
                    <a:lnTo>
                      <a:pt x="1103" y="169"/>
                    </a:lnTo>
                    <a:lnTo>
                      <a:pt x="1219" y="753"/>
                    </a:lnTo>
                    <a:lnTo>
                      <a:pt x="1161" y="762"/>
                    </a:lnTo>
                    <a:lnTo>
                      <a:pt x="1103" y="765"/>
                    </a:lnTo>
                    <a:lnTo>
                      <a:pt x="1044" y="762"/>
                    </a:lnTo>
                    <a:lnTo>
                      <a:pt x="987" y="753"/>
                    </a:lnTo>
                    <a:lnTo>
                      <a:pt x="1103" y="169"/>
                    </a:lnTo>
                    <a:lnTo>
                      <a:pt x="898" y="1200"/>
                    </a:lnTo>
                    <a:lnTo>
                      <a:pt x="798" y="1175"/>
                    </a:lnTo>
                    <a:lnTo>
                      <a:pt x="700" y="1141"/>
                    </a:lnTo>
                    <a:lnTo>
                      <a:pt x="607" y="1096"/>
                    </a:lnTo>
                    <a:lnTo>
                      <a:pt x="519" y="1043"/>
                    </a:lnTo>
                    <a:lnTo>
                      <a:pt x="1103" y="169"/>
                    </a:lnTo>
                    <a:lnTo>
                      <a:pt x="366" y="1272"/>
                    </a:lnTo>
                    <a:lnTo>
                      <a:pt x="262" y="1194"/>
                    </a:lnTo>
                    <a:lnTo>
                      <a:pt x="165" y="1107"/>
                    </a:lnTo>
                    <a:lnTo>
                      <a:pt x="78" y="1010"/>
                    </a:lnTo>
                    <a:lnTo>
                      <a:pt x="0" y="906"/>
                    </a:lnTo>
                    <a:lnTo>
                      <a:pt x="1103" y="169"/>
                    </a:lnTo>
                    <a:lnTo>
                      <a:pt x="495" y="575"/>
                    </a:lnTo>
                    <a:lnTo>
                      <a:pt x="459" y="513"/>
                    </a:lnTo>
                    <a:lnTo>
                      <a:pt x="428" y="449"/>
                    </a:lnTo>
                    <a:lnTo>
                      <a:pt x="404" y="381"/>
                    </a:lnTo>
                    <a:lnTo>
                      <a:pt x="386" y="312"/>
                    </a:lnTo>
                    <a:lnTo>
                      <a:pt x="1103" y="169"/>
                    </a:lnTo>
                    <a:lnTo>
                      <a:pt x="907" y="208"/>
                    </a:lnTo>
                    <a:lnTo>
                      <a:pt x="904" y="189"/>
                    </a:lnTo>
                    <a:lnTo>
                      <a:pt x="903" y="169"/>
                    </a:lnTo>
                    <a:lnTo>
                      <a:pt x="904" y="149"/>
                    </a:lnTo>
                    <a:lnTo>
                      <a:pt x="907" y="130"/>
                    </a:lnTo>
                    <a:lnTo>
                      <a:pt x="1103" y="169"/>
                    </a:lnTo>
                    <a:lnTo>
                      <a:pt x="984" y="145"/>
                    </a:lnTo>
                    <a:lnTo>
                      <a:pt x="987" y="134"/>
                    </a:lnTo>
                    <a:lnTo>
                      <a:pt x="991" y="123"/>
                    </a:lnTo>
                    <a:lnTo>
                      <a:pt x="996" y="112"/>
                    </a:lnTo>
                    <a:lnTo>
                      <a:pt x="1002" y="102"/>
                    </a:lnTo>
                    <a:lnTo>
                      <a:pt x="1103" y="169"/>
                    </a:lnTo>
                    <a:lnTo>
                      <a:pt x="1087" y="159"/>
                    </a:lnTo>
                    <a:lnTo>
                      <a:pt x="1088" y="157"/>
                    </a:lnTo>
                    <a:lnTo>
                      <a:pt x="1090" y="156"/>
                    </a:lnTo>
                    <a:lnTo>
                      <a:pt x="1091" y="155"/>
                    </a:lnTo>
                    <a:lnTo>
                      <a:pt x="1092" y="154"/>
                    </a:lnTo>
                    <a:lnTo>
                      <a:pt x="1103" y="169"/>
                    </a:lnTo>
                    <a:lnTo>
                      <a:pt x="1092" y="154"/>
                    </a:lnTo>
                    <a:lnTo>
                      <a:pt x="1094" y="153"/>
                    </a:lnTo>
                    <a:lnTo>
                      <a:pt x="1096" y="152"/>
                    </a:lnTo>
                    <a:lnTo>
                      <a:pt x="1097" y="151"/>
                    </a:lnTo>
                    <a:lnTo>
                      <a:pt x="1099" y="151"/>
                    </a:lnTo>
                    <a:lnTo>
                      <a:pt x="1103" y="169"/>
                    </a:lnTo>
                  </a:path>
                </a:pathLst>
              </a:custGeom>
              <a:noFill/>
              <a:ln w="8" cap="flat">
                <a:solidFill>
                  <a:srgbClr val="FF0000"/>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108" name="Freeform 54"/>
              <p:cNvSpPr>
                <a:spLocks/>
              </p:cNvSpPr>
              <p:nvPr/>
            </p:nvSpPr>
            <p:spPr bwMode="auto">
              <a:xfrm>
                <a:off x="1619337" y="2392410"/>
                <a:ext cx="1119188" cy="825528"/>
              </a:xfrm>
              <a:custGeom>
                <a:avLst/>
                <a:gdLst/>
                <a:ahLst/>
                <a:cxnLst>
                  <a:cxn ang="0">
                    <a:pos x="1089" y="119"/>
                  </a:cxn>
                  <a:cxn ang="0">
                    <a:pos x="1099" y="118"/>
                  </a:cxn>
                  <a:cxn ang="0">
                    <a:pos x="1109" y="119"/>
                  </a:cxn>
                  <a:cxn ang="0">
                    <a:pos x="1132" y="0"/>
                  </a:cxn>
                  <a:cxn ang="0">
                    <a:pos x="1165" y="10"/>
                  </a:cxn>
                  <a:cxn ang="0">
                    <a:pos x="1194" y="26"/>
                  </a:cxn>
                  <a:cxn ang="0">
                    <a:pos x="1207" y="7"/>
                  </a:cxn>
                  <a:cxn ang="0">
                    <a:pos x="1237" y="31"/>
                  </a:cxn>
                  <a:cxn ang="0">
                    <a:pos x="1261" y="60"/>
                  </a:cxn>
                  <a:cxn ang="0">
                    <a:pos x="1288" y="42"/>
                  </a:cxn>
                  <a:cxn ang="0">
                    <a:pos x="1309" y="82"/>
                  </a:cxn>
                  <a:cxn ang="0">
                    <a:pos x="1322" y="125"/>
                  </a:cxn>
                  <a:cxn ang="0">
                    <a:pos x="1464" y="96"/>
                  </a:cxn>
                  <a:cxn ang="0">
                    <a:pos x="1471" y="169"/>
                  </a:cxn>
                  <a:cxn ang="0">
                    <a:pos x="1464" y="242"/>
                  </a:cxn>
                  <a:cxn ang="0">
                    <a:pos x="1678" y="284"/>
                  </a:cxn>
                  <a:cxn ang="0">
                    <a:pos x="1645" y="395"/>
                  </a:cxn>
                  <a:cxn ang="0">
                    <a:pos x="1590" y="497"/>
                  </a:cxn>
                  <a:cxn ang="0">
                    <a:pos x="1733" y="593"/>
                  </a:cxn>
                  <a:cxn ang="0">
                    <a:pos x="1638" y="709"/>
                  </a:cxn>
                  <a:cxn ang="0">
                    <a:pos x="1523" y="804"/>
                  </a:cxn>
                  <a:cxn ang="0">
                    <a:pos x="1432" y="668"/>
                  </a:cxn>
                  <a:cxn ang="0">
                    <a:pos x="1328" y="724"/>
                  </a:cxn>
                  <a:cxn ang="0">
                    <a:pos x="1216" y="758"/>
                  </a:cxn>
                  <a:cxn ang="0">
                    <a:pos x="1215" y="753"/>
                  </a:cxn>
                  <a:cxn ang="0">
                    <a:pos x="1099" y="765"/>
                  </a:cxn>
                  <a:cxn ang="0">
                    <a:pos x="983" y="753"/>
                  </a:cxn>
                  <a:cxn ang="0">
                    <a:pos x="894" y="1200"/>
                  </a:cxn>
                  <a:cxn ang="0">
                    <a:pos x="696" y="1141"/>
                  </a:cxn>
                  <a:cxn ang="0">
                    <a:pos x="515" y="1043"/>
                  </a:cxn>
                  <a:cxn ang="0">
                    <a:pos x="365" y="1268"/>
                  </a:cxn>
                  <a:cxn ang="0">
                    <a:pos x="164" y="1103"/>
                  </a:cxn>
                  <a:cxn ang="0">
                    <a:pos x="0" y="903"/>
                  </a:cxn>
                  <a:cxn ang="0">
                    <a:pos x="507" y="565"/>
                  </a:cxn>
                  <a:cxn ang="0">
                    <a:pos x="441" y="441"/>
                  </a:cxn>
                  <a:cxn ang="0">
                    <a:pos x="401" y="308"/>
                  </a:cxn>
                  <a:cxn ang="0">
                    <a:pos x="916" y="205"/>
                  </a:cxn>
                  <a:cxn ang="0">
                    <a:pos x="913" y="169"/>
                  </a:cxn>
                  <a:cxn ang="0">
                    <a:pos x="916" y="133"/>
                  </a:cxn>
                  <a:cxn ang="0">
                    <a:pos x="998" y="149"/>
                  </a:cxn>
                  <a:cxn ang="0">
                    <a:pos x="1004" y="130"/>
                  </a:cxn>
                  <a:cxn ang="0">
                    <a:pos x="1014" y="112"/>
                  </a:cxn>
                  <a:cxn ang="0">
                    <a:pos x="1083" y="159"/>
                  </a:cxn>
                  <a:cxn ang="0">
                    <a:pos x="1086" y="156"/>
                  </a:cxn>
                  <a:cxn ang="0">
                    <a:pos x="1088" y="154"/>
                  </a:cxn>
                  <a:cxn ang="0">
                    <a:pos x="1088" y="154"/>
                  </a:cxn>
                  <a:cxn ang="0">
                    <a:pos x="1092" y="152"/>
                  </a:cxn>
                  <a:cxn ang="0">
                    <a:pos x="1095" y="151"/>
                  </a:cxn>
                </a:cxnLst>
                <a:rect l="0" t="0" r="r" b="b"/>
                <a:pathLst>
                  <a:path w="1733" h="1268">
                    <a:moveTo>
                      <a:pt x="1099" y="169"/>
                    </a:moveTo>
                    <a:lnTo>
                      <a:pt x="1089" y="119"/>
                    </a:lnTo>
                    <a:lnTo>
                      <a:pt x="1094" y="118"/>
                    </a:lnTo>
                    <a:lnTo>
                      <a:pt x="1099" y="118"/>
                    </a:lnTo>
                    <a:lnTo>
                      <a:pt x="1104" y="118"/>
                    </a:lnTo>
                    <a:lnTo>
                      <a:pt x="1109" y="119"/>
                    </a:lnTo>
                    <a:lnTo>
                      <a:pt x="1099" y="169"/>
                    </a:lnTo>
                    <a:lnTo>
                      <a:pt x="1132" y="0"/>
                    </a:lnTo>
                    <a:lnTo>
                      <a:pt x="1149" y="4"/>
                    </a:lnTo>
                    <a:lnTo>
                      <a:pt x="1165" y="10"/>
                    </a:lnTo>
                    <a:lnTo>
                      <a:pt x="1180" y="17"/>
                    </a:lnTo>
                    <a:lnTo>
                      <a:pt x="1194" y="26"/>
                    </a:lnTo>
                    <a:lnTo>
                      <a:pt x="1099" y="169"/>
                    </a:lnTo>
                    <a:lnTo>
                      <a:pt x="1207" y="7"/>
                    </a:lnTo>
                    <a:lnTo>
                      <a:pt x="1223" y="18"/>
                    </a:lnTo>
                    <a:lnTo>
                      <a:pt x="1237" y="31"/>
                    </a:lnTo>
                    <a:lnTo>
                      <a:pt x="1250" y="45"/>
                    </a:lnTo>
                    <a:lnTo>
                      <a:pt x="1261" y="60"/>
                    </a:lnTo>
                    <a:lnTo>
                      <a:pt x="1099" y="169"/>
                    </a:lnTo>
                    <a:lnTo>
                      <a:pt x="1288" y="42"/>
                    </a:lnTo>
                    <a:lnTo>
                      <a:pt x="1300" y="62"/>
                    </a:lnTo>
                    <a:lnTo>
                      <a:pt x="1309" y="82"/>
                    </a:lnTo>
                    <a:lnTo>
                      <a:pt x="1317" y="103"/>
                    </a:lnTo>
                    <a:lnTo>
                      <a:pt x="1322" y="125"/>
                    </a:lnTo>
                    <a:lnTo>
                      <a:pt x="1099" y="169"/>
                    </a:lnTo>
                    <a:lnTo>
                      <a:pt x="1464" y="96"/>
                    </a:lnTo>
                    <a:lnTo>
                      <a:pt x="1469" y="133"/>
                    </a:lnTo>
                    <a:lnTo>
                      <a:pt x="1471" y="169"/>
                    </a:lnTo>
                    <a:lnTo>
                      <a:pt x="1469" y="205"/>
                    </a:lnTo>
                    <a:lnTo>
                      <a:pt x="1464" y="242"/>
                    </a:lnTo>
                    <a:lnTo>
                      <a:pt x="1099" y="169"/>
                    </a:lnTo>
                    <a:lnTo>
                      <a:pt x="1678" y="284"/>
                    </a:lnTo>
                    <a:lnTo>
                      <a:pt x="1664" y="341"/>
                    </a:lnTo>
                    <a:lnTo>
                      <a:pt x="1645" y="395"/>
                    </a:lnTo>
                    <a:lnTo>
                      <a:pt x="1620" y="448"/>
                    </a:lnTo>
                    <a:lnTo>
                      <a:pt x="1590" y="497"/>
                    </a:lnTo>
                    <a:lnTo>
                      <a:pt x="1099" y="169"/>
                    </a:lnTo>
                    <a:lnTo>
                      <a:pt x="1733" y="593"/>
                    </a:lnTo>
                    <a:lnTo>
                      <a:pt x="1689" y="653"/>
                    </a:lnTo>
                    <a:lnTo>
                      <a:pt x="1638" y="709"/>
                    </a:lnTo>
                    <a:lnTo>
                      <a:pt x="1583" y="759"/>
                    </a:lnTo>
                    <a:lnTo>
                      <a:pt x="1523" y="804"/>
                    </a:lnTo>
                    <a:lnTo>
                      <a:pt x="1099" y="169"/>
                    </a:lnTo>
                    <a:lnTo>
                      <a:pt x="1432" y="668"/>
                    </a:lnTo>
                    <a:lnTo>
                      <a:pt x="1382" y="698"/>
                    </a:lnTo>
                    <a:lnTo>
                      <a:pt x="1328" y="724"/>
                    </a:lnTo>
                    <a:lnTo>
                      <a:pt x="1273" y="743"/>
                    </a:lnTo>
                    <a:lnTo>
                      <a:pt x="1216" y="758"/>
                    </a:lnTo>
                    <a:lnTo>
                      <a:pt x="1099" y="169"/>
                    </a:lnTo>
                    <a:lnTo>
                      <a:pt x="1215" y="753"/>
                    </a:lnTo>
                    <a:lnTo>
                      <a:pt x="1157" y="762"/>
                    </a:lnTo>
                    <a:lnTo>
                      <a:pt x="1099" y="765"/>
                    </a:lnTo>
                    <a:lnTo>
                      <a:pt x="1040" y="762"/>
                    </a:lnTo>
                    <a:lnTo>
                      <a:pt x="983" y="753"/>
                    </a:lnTo>
                    <a:lnTo>
                      <a:pt x="1099" y="169"/>
                    </a:lnTo>
                    <a:lnTo>
                      <a:pt x="894" y="1200"/>
                    </a:lnTo>
                    <a:lnTo>
                      <a:pt x="794" y="1175"/>
                    </a:lnTo>
                    <a:lnTo>
                      <a:pt x="696" y="1141"/>
                    </a:lnTo>
                    <a:lnTo>
                      <a:pt x="603" y="1096"/>
                    </a:lnTo>
                    <a:lnTo>
                      <a:pt x="515" y="1043"/>
                    </a:lnTo>
                    <a:lnTo>
                      <a:pt x="1099" y="169"/>
                    </a:lnTo>
                    <a:lnTo>
                      <a:pt x="365" y="1268"/>
                    </a:lnTo>
                    <a:lnTo>
                      <a:pt x="261" y="1191"/>
                    </a:lnTo>
                    <a:lnTo>
                      <a:pt x="164" y="1103"/>
                    </a:lnTo>
                    <a:lnTo>
                      <a:pt x="77" y="1007"/>
                    </a:lnTo>
                    <a:lnTo>
                      <a:pt x="0" y="903"/>
                    </a:lnTo>
                    <a:lnTo>
                      <a:pt x="1099" y="169"/>
                    </a:lnTo>
                    <a:lnTo>
                      <a:pt x="507" y="565"/>
                    </a:lnTo>
                    <a:lnTo>
                      <a:pt x="471" y="505"/>
                    </a:lnTo>
                    <a:lnTo>
                      <a:pt x="441" y="441"/>
                    </a:lnTo>
                    <a:lnTo>
                      <a:pt x="418" y="376"/>
                    </a:lnTo>
                    <a:lnTo>
                      <a:pt x="401" y="308"/>
                    </a:lnTo>
                    <a:lnTo>
                      <a:pt x="1099" y="169"/>
                    </a:lnTo>
                    <a:lnTo>
                      <a:pt x="916" y="205"/>
                    </a:lnTo>
                    <a:lnTo>
                      <a:pt x="914" y="187"/>
                    </a:lnTo>
                    <a:lnTo>
                      <a:pt x="913" y="169"/>
                    </a:lnTo>
                    <a:lnTo>
                      <a:pt x="914" y="151"/>
                    </a:lnTo>
                    <a:lnTo>
                      <a:pt x="916" y="133"/>
                    </a:lnTo>
                    <a:lnTo>
                      <a:pt x="1099" y="169"/>
                    </a:lnTo>
                    <a:lnTo>
                      <a:pt x="998" y="149"/>
                    </a:lnTo>
                    <a:lnTo>
                      <a:pt x="1001" y="139"/>
                    </a:lnTo>
                    <a:lnTo>
                      <a:pt x="1004" y="130"/>
                    </a:lnTo>
                    <a:lnTo>
                      <a:pt x="1009" y="121"/>
                    </a:lnTo>
                    <a:lnTo>
                      <a:pt x="1014" y="112"/>
                    </a:lnTo>
                    <a:lnTo>
                      <a:pt x="1099" y="169"/>
                    </a:lnTo>
                    <a:lnTo>
                      <a:pt x="1083" y="159"/>
                    </a:lnTo>
                    <a:lnTo>
                      <a:pt x="1084" y="157"/>
                    </a:lnTo>
                    <a:lnTo>
                      <a:pt x="1086" y="156"/>
                    </a:lnTo>
                    <a:lnTo>
                      <a:pt x="1087" y="155"/>
                    </a:lnTo>
                    <a:lnTo>
                      <a:pt x="1088" y="154"/>
                    </a:lnTo>
                    <a:lnTo>
                      <a:pt x="1099" y="169"/>
                    </a:lnTo>
                    <a:lnTo>
                      <a:pt x="1088" y="154"/>
                    </a:lnTo>
                    <a:lnTo>
                      <a:pt x="1090" y="153"/>
                    </a:lnTo>
                    <a:lnTo>
                      <a:pt x="1092" y="152"/>
                    </a:lnTo>
                    <a:lnTo>
                      <a:pt x="1093" y="151"/>
                    </a:lnTo>
                    <a:lnTo>
                      <a:pt x="1095" y="151"/>
                    </a:lnTo>
                    <a:lnTo>
                      <a:pt x="1099" y="169"/>
                    </a:lnTo>
                  </a:path>
                </a:pathLst>
              </a:custGeom>
              <a:noFill/>
              <a:ln w="8" cap="flat">
                <a:solidFill>
                  <a:srgbClr val="000000"/>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109" name="Freeform 55"/>
              <p:cNvSpPr>
                <a:spLocks/>
              </p:cNvSpPr>
              <p:nvPr/>
            </p:nvSpPr>
            <p:spPr bwMode="auto">
              <a:xfrm>
                <a:off x="1660612" y="2392410"/>
                <a:ext cx="1077913" cy="785839"/>
              </a:xfrm>
              <a:custGeom>
                <a:avLst/>
                <a:gdLst/>
                <a:ahLst/>
                <a:cxnLst>
                  <a:cxn ang="0">
                    <a:pos x="1027" y="119"/>
                  </a:cxn>
                  <a:cxn ang="0">
                    <a:pos x="1037" y="118"/>
                  </a:cxn>
                  <a:cxn ang="0">
                    <a:pos x="1047" y="119"/>
                  </a:cxn>
                  <a:cxn ang="0">
                    <a:pos x="1070" y="0"/>
                  </a:cxn>
                  <a:cxn ang="0">
                    <a:pos x="1103" y="10"/>
                  </a:cxn>
                  <a:cxn ang="0">
                    <a:pos x="1132" y="26"/>
                  </a:cxn>
                  <a:cxn ang="0">
                    <a:pos x="1145" y="7"/>
                  </a:cxn>
                  <a:cxn ang="0">
                    <a:pos x="1175" y="31"/>
                  </a:cxn>
                  <a:cxn ang="0">
                    <a:pos x="1199" y="60"/>
                  </a:cxn>
                  <a:cxn ang="0">
                    <a:pos x="1226" y="42"/>
                  </a:cxn>
                  <a:cxn ang="0">
                    <a:pos x="1247" y="82"/>
                  </a:cxn>
                  <a:cxn ang="0">
                    <a:pos x="1260" y="125"/>
                  </a:cxn>
                  <a:cxn ang="0">
                    <a:pos x="1402" y="96"/>
                  </a:cxn>
                  <a:cxn ang="0">
                    <a:pos x="1409" y="169"/>
                  </a:cxn>
                  <a:cxn ang="0">
                    <a:pos x="1402" y="242"/>
                  </a:cxn>
                  <a:cxn ang="0">
                    <a:pos x="1616" y="284"/>
                  </a:cxn>
                  <a:cxn ang="0">
                    <a:pos x="1583" y="395"/>
                  </a:cxn>
                  <a:cxn ang="0">
                    <a:pos x="1528" y="497"/>
                  </a:cxn>
                  <a:cxn ang="0">
                    <a:pos x="1671" y="593"/>
                  </a:cxn>
                  <a:cxn ang="0">
                    <a:pos x="1576" y="709"/>
                  </a:cxn>
                  <a:cxn ang="0">
                    <a:pos x="1461" y="804"/>
                  </a:cxn>
                  <a:cxn ang="0">
                    <a:pos x="1370" y="668"/>
                  </a:cxn>
                  <a:cxn ang="0">
                    <a:pos x="1266" y="724"/>
                  </a:cxn>
                  <a:cxn ang="0">
                    <a:pos x="1154" y="758"/>
                  </a:cxn>
                  <a:cxn ang="0">
                    <a:pos x="1152" y="749"/>
                  </a:cxn>
                  <a:cxn ang="0">
                    <a:pos x="1037" y="760"/>
                  </a:cxn>
                  <a:cxn ang="0">
                    <a:pos x="922" y="749"/>
                  </a:cxn>
                  <a:cxn ang="0">
                    <a:pos x="836" y="1178"/>
                  </a:cxn>
                  <a:cxn ang="0">
                    <a:pos x="643" y="1119"/>
                  </a:cxn>
                  <a:cxn ang="0">
                    <a:pos x="466" y="1024"/>
                  </a:cxn>
                  <a:cxn ang="0">
                    <a:pos x="344" y="1206"/>
                  </a:cxn>
                  <a:cxn ang="0">
                    <a:pos x="155" y="1051"/>
                  </a:cxn>
                  <a:cxn ang="0">
                    <a:pos x="0" y="862"/>
                  </a:cxn>
                  <a:cxn ang="0">
                    <a:pos x="480" y="541"/>
                  </a:cxn>
                  <a:cxn ang="0">
                    <a:pos x="418" y="425"/>
                  </a:cxn>
                  <a:cxn ang="0">
                    <a:pos x="380" y="300"/>
                  </a:cxn>
                  <a:cxn ang="0">
                    <a:pos x="863" y="203"/>
                  </a:cxn>
                  <a:cxn ang="0">
                    <a:pos x="860" y="169"/>
                  </a:cxn>
                  <a:cxn ang="0">
                    <a:pos x="863" y="135"/>
                  </a:cxn>
                  <a:cxn ang="0">
                    <a:pos x="936" y="149"/>
                  </a:cxn>
                  <a:cxn ang="0">
                    <a:pos x="942" y="130"/>
                  </a:cxn>
                  <a:cxn ang="0">
                    <a:pos x="952" y="112"/>
                  </a:cxn>
                  <a:cxn ang="0">
                    <a:pos x="1021" y="159"/>
                  </a:cxn>
                  <a:cxn ang="0">
                    <a:pos x="1024" y="156"/>
                  </a:cxn>
                  <a:cxn ang="0">
                    <a:pos x="1026" y="154"/>
                  </a:cxn>
                  <a:cxn ang="0">
                    <a:pos x="1026" y="154"/>
                  </a:cxn>
                  <a:cxn ang="0">
                    <a:pos x="1030" y="152"/>
                  </a:cxn>
                  <a:cxn ang="0">
                    <a:pos x="1033" y="151"/>
                  </a:cxn>
                </a:cxnLst>
                <a:rect l="0" t="0" r="r" b="b"/>
                <a:pathLst>
                  <a:path w="1671" h="1206">
                    <a:moveTo>
                      <a:pt x="1037" y="169"/>
                    </a:moveTo>
                    <a:lnTo>
                      <a:pt x="1027" y="119"/>
                    </a:lnTo>
                    <a:lnTo>
                      <a:pt x="1032" y="118"/>
                    </a:lnTo>
                    <a:lnTo>
                      <a:pt x="1037" y="118"/>
                    </a:lnTo>
                    <a:lnTo>
                      <a:pt x="1042" y="118"/>
                    </a:lnTo>
                    <a:lnTo>
                      <a:pt x="1047" y="119"/>
                    </a:lnTo>
                    <a:lnTo>
                      <a:pt x="1037" y="169"/>
                    </a:lnTo>
                    <a:lnTo>
                      <a:pt x="1070" y="0"/>
                    </a:lnTo>
                    <a:lnTo>
                      <a:pt x="1087" y="4"/>
                    </a:lnTo>
                    <a:lnTo>
                      <a:pt x="1103" y="10"/>
                    </a:lnTo>
                    <a:lnTo>
                      <a:pt x="1118" y="17"/>
                    </a:lnTo>
                    <a:lnTo>
                      <a:pt x="1132" y="26"/>
                    </a:lnTo>
                    <a:lnTo>
                      <a:pt x="1037" y="169"/>
                    </a:lnTo>
                    <a:lnTo>
                      <a:pt x="1145" y="7"/>
                    </a:lnTo>
                    <a:lnTo>
                      <a:pt x="1161" y="18"/>
                    </a:lnTo>
                    <a:lnTo>
                      <a:pt x="1175" y="31"/>
                    </a:lnTo>
                    <a:lnTo>
                      <a:pt x="1188" y="45"/>
                    </a:lnTo>
                    <a:lnTo>
                      <a:pt x="1199" y="60"/>
                    </a:lnTo>
                    <a:lnTo>
                      <a:pt x="1037" y="169"/>
                    </a:lnTo>
                    <a:lnTo>
                      <a:pt x="1226" y="42"/>
                    </a:lnTo>
                    <a:lnTo>
                      <a:pt x="1238" y="62"/>
                    </a:lnTo>
                    <a:lnTo>
                      <a:pt x="1247" y="82"/>
                    </a:lnTo>
                    <a:lnTo>
                      <a:pt x="1255" y="103"/>
                    </a:lnTo>
                    <a:lnTo>
                      <a:pt x="1260" y="125"/>
                    </a:lnTo>
                    <a:lnTo>
                      <a:pt x="1037" y="169"/>
                    </a:lnTo>
                    <a:lnTo>
                      <a:pt x="1402" y="96"/>
                    </a:lnTo>
                    <a:lnTo>
                      <a:pt x="1407" y="133"/>
                    </a:lnTo>
                    <a:lnTo>
                      <a:pt x="1409" y="169"/>
                    </a:lnTo>
                    <a:lnTo>
                      <a:pt x="1407" y="205"/>
                    </a:lnTo>
                    <a:lnTo>
                      <a:pt x="1402" y="242"/>
                    </a:lnTo>
                    <a:lnTo>
                      <a:pt x="1037" y="169"/>
                    </a:lnTo>
                    <a:lnTo>
                      <a:pt x="1616" y="284"/>
                    </a:lnTo>
                    <a:lnTo>
                      <a:pt x="1602" y="341"/>
                    </a:lnTo>
                    <a:lnTo>
                      <a:pt x="1583" y="395"/>
                    </a:lnTo>
                    <a:lnTo>
                      <a:pt x="1558" y="448"/>
                    </a:lnTo>
                    <a:lnTo>
                      <a:pt x="1528" y="497"/>
                    </a:lnTo>
                    <a:lnTo>
                      <a:pt x="1037" y="169"/>
                    </a:lnTo>
                    <a:lnTo>
                      <a:pt x="1671" y="593"/>
                    </a:lnTo>
                    <a:lnTo>
                      <a:pt x="1627" y="653"/>
                    </a:lnTo>
                    <a:lnTo>
                      <a:pt x="1576" y="709"/>
                    </a:lnTo>
                    <a:lnTo>
                      <a:pt x="1521" y="759"/>
                    </a:lnTo>
                    <a:lnTo>
                      <a:pt x="1461" y="804"/>
                    </a:lnTo>
                    <a:lnTo>
                      <a:pt x="1037" y="169"/>
                    </a:lnTo>
                    <a:lnTo>
                      <a:pt x="1370" y="668"/>
                    </a:lnTo>
                    <a:lnTo>
                      <a:pt x="1320" y="698"/>
                    </a:lnTo>
                    <a:lnTo>
                      <a:pt x="1266" y="724"/>
                    </a:lnTo>
                    <a:lnTo>
                      <a:pt x="1211" y="743"/>
                    </a:lnTo>
                    <a:lnTo>
                      <a:pt x="1154" y="758"/>
                    </a:lnTo>
                    <a:lnTo>
                      <a:pt x="1037" y="169"/>
                    </a:lnTo>
                    <a:lnTo>
                      <a:pt x="1152" y="749"/>
                    </a:lnTo>
                    <a:lnTo>
                      <a:pt x="1095" y="757"/>
                    </a:lnTo>
                    <a:lnTo>
                      <a:pt x="1037" y="760"/>
                    </a:lnTo>
                    <a:lnTo>
                      <a:pt x="979" y="757"/>
                    </a:lnTo>
                    <a:lnTo>
                      <a:pt x="922" y="749"/>
                    </a:lnTo>
                    <a:lnTo>
                      <a:pt x="1037" y="169"/>
                    </a:lnTo>
                    <a:lnTo>
                      <a:pt x="836" y="1178"/>
                    </a:lnTo>
                    <a:lnTo>
                      <a:pt x="738" y="1153"/>
                    </a:lnTo>
                    <a:lnTo>
                      <a:pt x="643" y="1119"/>
                    </a:lnTo>
                    <a:lnTo>
                      <a:pt x="552" y="1076"/>
                    </a:lnTo>
                    <a:lnTo>
                      <a:pt x="466" y="1024"/>
                    </a:lnTo>
                    <a:lnTo>
                      <a:pt x="1037" y="169"/>
                    </a:lnTo>
                    <a:lnTo>
                      <a:pt x="344" y="1206"/>
                    </a:lnTo>
                    <a:lnTo>
                      <a:pt x="246" y="1133"/>
                    </a:lnTo>
                    <a:lnTo>
                      <a:pt x="155" y="1051"/>
                    </a:lnTo>
                    <a:lnTo>
                      <a:pt x="73" y="960"/>
                    </a:lnTo>
                    <a:lnTo>
                      <a:pt x="0" y="862"/>
                    </a:lnTo>
                    <a:lnTo>
                      <a:pt x="1037" y="169"/>
                    </a:lnTo>
                    <a:lnTo>
                      <a:pt x="480" y="541"/>
                    </a:lnTo>
                    <a:lnTo>
                      <a:pt x="446" y="485"/>
                    </a:lnTo>
                    <a:lnTo>
                      <a:pt x="418" y="425"/>
                    </a:lnTo>
                    <a:lnTo>
                      <a:pt x="396" y="364"/>
                    </a:lnTo>
                    <a:lnTo>
                      <a:pt x="380" y="300"/>
                    </a:lnTo>
                    <a:lnTo>
                      <a:pt x="1037" y="169"/>
                    </a:lnTo>
                    <a:lnTo>
                      <a:pt x="863" y="203"/>
                    </a:lnTo>
                    <a:lnTo>
                      <a:pt x="861" y="186"/>
                    </a:lnTo>
                    <a:lnTo>
                      <a:pt x="860" y="169"/>
                    </a:lnTo>
                    <a:lnTo>
                      <a:pt x="861" y="152"/>
                    </a:lnTo>
                    <a:lnTo>
                      <a:pt x="863" y="135"/>
                    </a:lnTo>
                    <a:lnTo>
                      <a:pt x="1037" y="169"/>
                    </a:lnTo>
                    <a:lnTo>
                      <a:pt x="936" y="149"/>
                    </a:lnTo>
                    <a:lnTo>
                      <a:pt x="939" y="139"/>
                    </a:lnTo>
                    <a:lnTo>
                      <a:pt x="942" y="130"/>
                    </a:lnTo>
                    <a:lnTo>
                      <a:pt x="947" y="121"/>
                    </a:lnTo>
                    <a:lnTo>
                      <a:pt x="952" y="112"/>
                    </a:lnTo>
                    <a:lnTo>
                      <a:pt x="1037" y="169"/>
                    </a:lnTo>
                    <a:lnTo>
                      <a:pt x="1021" y="159"/>
                    </a:lnTo>
                    <a:lnTo>
                      <a:pt x="1022" y="157"/>
                    </a:lnTo>
                    <a:lnTo>
                      <a:pt x="1024" y="156"/>
                    </a:lnTo>
                    <a:lnTo>
                      <a:pt x="1025" y="155"/>
                    </a:lnTo>
                    <a:lnTo>
                      <a:pt x="1026" y="154"/>
                    </a:lnTo>
                    <a:lnTo>
                      <a:pt x="1037" y="169"/>
                    </a:lnTo>
                    <a:lnTo>
                      <a:pt x="1026" y="154"/>
                    </a:lnTo>
                    <a:lnTo>
                      <a:pt x="1028" y="153"/>
                    </a:lnTo>
                    <a:lnTo>
                      <a:pt x="1030" y="152"/>
                    </a:lnTo>
                    <a:lnTo>
                      <a:pt x="1031" y="151"/>
                    </a:lnTo>
                    <a:lnTo>
                      <a:pt x="1033" y="151"/>
                    </a:lnTo>
                    <a:lnTo>
                      <a:pt x="1037" y="169"/>
                    </a:lnTo>
                  </a:path>
                </a:pathLst>
              </a:custGeom>
              <a:noFill/>
              <a:ln w="8" cap="flat">
                <a:solidFill>
                  <a:srgbClr val="000000"/>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110" name="Freeform 56"/>
              <p:cNvSpPr>
                <a:spLocks/>
              </p:cNvSpPr>
              <p:nvPr/>
            </p:nvSpPr>
            <p:spPr bwMode="auto">
              <a:xfrm>
                <a:off x="1765387" y="2392410"/>
                <a:ext cx="973138" cy="704874"/>
              </a:xfrm>
              <a:custGeom>
                <a:avLst/>
                <a:gdLst/>
                <a:ahLst/>
                <a:cxnLst>
                  <a:cxn ang="0">
                    <a:pos x="864" y="119"/>
                  </a:cxn>
                  <a:cxn ang="0">
                    <a:pos x="874" y="118"/>
                  </a:cxn>
                  <a:cxn ang="0">
                    <a:pos x="884" y="119"/>
                  </a:cxn>
                  <a:cxn ang="0">
                    <a:pos x="907" y="0"/>
                  </a:cxn>
                  <a:cxn ang="0">
                    <a:pos x="940" y="10"/>
                  </a:cxn>
                  <a:cxn ang="0">
                    <a:pos x="969" y="26"/>
                  </a:cxn>
                  <a:cxn ang="0">
                    <a:pos x="982" y="7"/>
                  </a:cxn>
                  <a:cxn ang="0">
                    <a:pos x="1012" y="31"/>
                  </a:cxn>
                  <a:cxn ang="0">
                    <a:pos x="1036" y="60"/>
                  </a:cxn>
                  <a:cxn ang="0">
                    <a:pos x="1063" y="42"/>
                  </a:cxn>
                  <a:cxn ang="0">
                    <a:pos x="1084" y="82"/>
                  </a:cxn>
                  <a:cxn ang="0">
                    <a:pos x="1097" y="125"/>
                  </a:cxn>
                  <a:cxn ang="0">
                    <a:pos x="1239" y="96"/>
                  </a:cxn>
                  <a:cxn ang="0">
                    <a:pos x="1246" y="169"/>
                  </a:cxn>
                  <a:cxn ang="0">
                    <a:pos x="1239" y="242"/>
                  </a:cxn>
                  <a:cxn ang="0">
                    <a:pos x="1453" y="284"/>
                  </a:cxn>
                  <a:cxn ang="0">
                    <a:pos x="1420" y="395"/>
                  </a:cxn>
                  <a:cxn ang="0">
                    <a:pos x="1365" y="497"/>
                  </a:cxn>
                  <a:cxn ang="0">
                    <a:pos x="1508" y="593"/>
                  </a:cxn>
                  <a:cxn ang="0">
                    <a:pos x="1413" y="709"/>
                  </a:cxn>
                  <a:cxn ang="0">
                    <a:pos x="1298" y="804"/>
                  </a:cxn>
                  <a:cxn ang="0">
                    <a:pos x="1207" y="668"/>
                  </a:cxn>
                  <a:cxn ang="0">
                    <a:pos x="1103" y="724"/>
                  </a:cxn>
                  <a:cxn ang="0">
                    <a:pos x="991" y="758"/>
                  </a:cxn>
                  <a:cxn ang="0">
                    <a:pos x="989" y="749"/>
                  </a:cxn>
                  <a:cxn ang="0">
                    <a:pos x="874" y="760"/>
                  </a:cxn>
                  <a:cxn ang="0">
                    <a:pos x="759" y="749"/>
                  </a:cxn>
                  <a:cxn ang="0">
                    <a:pos x="692" y="1082"/>
                  </a:cxn>
                  <a:cxn ang="0">
                    <a:pos x="518" y="1029"/>
                  </a:cxn>
                  <a:cxn ang="0">
                    <a:pos x="357" y="943"/>
                  </a:cxn>
                  <a:cxn ang="0">
                    <a:pos x="290" y="1043"/>
                  </a:cxn>
                  <a:cxn ang="0">
                    <a:pos x="130" y="913"/>
                  </a:cxn>
                  <a:cxn ang="0">
                    <a:pos x="0" y="753"/>
                  </a:cxn>
                  <a:cxn ang="0">
                    <a:pos x="437" y="461"/>
                  </a:cxn>
                  <a:cxn ang="0">
                    <a:pos x="388" y="370"/>
                  </a:cxn>
                  <a:cxn ang="0">
                    <a:pos x="358" y="272"/>
                  </a:cxn>
                  <a:cxn ang="0">
                    <a:pos x="723" y="199"/>
                  </a:cxn>
                  <a:cxn ang="0">
                    <a:pos x="720" y="169"/>
                  </a:cxn>
                  <a:cxn ang="0">
                    <a:pos x="723" y="139"/>
                  </a:cxn>
                  <a:cxn ang="0">
                    <a:pos x="773" y="149"/>
                  </a:cxn>
                  <a:cxn ang="0">
                    <a:pos x="779" y="130"/>
                  </a:cxn>
                  <a:cxn ang="0">
                    <a:pos x="789" y="112"/>
                  </a:cxn>
                  <a:cxn ang="0">
                    <a:pos x="858" y="159"/>
                  </a:cxn>
                  <a:cxn ang="0">
                    <a:pos x="861" y="156"/>
                  </a:cxn>
                  <a:cxn ang="0">
                    <a:pos x="863" y="154"/>
                  </a:cxn>
                  <a:cxn ang="0">
                    <a:pos x="863" y="154"/>
                  </a:cxn>
                  <a:cxn ang="0">
                    <a:pos x="867" y="152"/>
                  </a:cxn>
                  <a:cxn ang="0">
                    <a:pos x="870" y="151"/>
                  </a:cxn>
                </a:cxnLst>
                <a:rect l="0" t="0" r="r" b="b"/>
                <a:pathLst>
                  <a:path w="1508" h="1082">
                    <a:moveTo>
                      <a:pt x="874" y="169"/>
                    </a:moveTo>
                    <a:lnTo>
                      <a:pt x="864" y="119"/>
                    </a:lnTo>
                    <a:lnTo>
                      <a:pt x="869" y="118"/>
                    </a:lnTo>
                    <a:lnTo>
                      <a:pt x="874" y="118"/>
                    </a:lnTo>
                    <a:lnTo>
                      <a:pt x="879" y="118"/>
                    </a:lnTo>
                    <a:lnTo>
                      <a:pt x="884" y="119"/>
                    </a:lnTo>
                    <a:lnTo>
                      <a:pt x="874" y="169"/>
                    </a:lnTo>
                    <a:lnTo>
                      <a:pt x="907" y="0"/>
                    </a:lnTo>
                    <a:lnTo>
                      <a:pt x="924" y="4"/>
                    </a:lnTo>
                    <a:lnTo>
                      <a:pt x="940" y="10"/>
                    </a:lnTo>
                    <a:lnTo>
                      <a:pt x="955" y="17"/>
                    </a:lnTo>
                    <a:lnTo>
                      <a:pt x="969" y="26"/>
                    </a:lnTo>
                    <a:lnTo>
                      <a:pt x="874" y="169"/>
                    </a:lnTo>
                    <a:lnTo>
                      <a:pt x="982" y="7"/>
                    </a:lnTo>
                    <a:lnTo>
                      <a:pt x="998" y="18"/>
                    </a:lnTo>
                    <a:lnTo>
                      <a:pt x="1012" y="31"/>
                    </a:lnTo>
                    <a:lnTo>
                      <a:pt x="1025" y="45"/>
                    </a:lnTo>
                    <a:lnTo>
                      <a:pt x="1036" y="60"/>
                    </a:lnTo>
                    <a:lnTo>
                      <a:pt x="874" y="169"/>
                    </a:lnTo>
                    <a:lnTo>
                      <a:pt x="1063" y="42"/>
                    </a:lnTo>
                    <a:lnTo>
                      <a:pt x="1075" y="62"/>
                    </a:lnTo>
                    <a:lnTo>
                      <a:pt x="1084" y="82"/>
                    </a:lnTo>
                    <a:lnTo>
                      <a:pt x="1092" y="103"/>
                    </a:lnTo>
                    <a:lnTo>
                      <a:pt x="1097" y="125"/>
                    </a:lnTo>
                    <a:lnTo>
                      <a:pt x="874" y="169"/>
                    </a:lnTo>
                    <a:lnTo>
                      <a:pt x="1239" y="96"/>
                    </a:lnTo>
                    <a:lnTo>
                      <a:pt x="1244" y="133"/>
                    </a:lnTo>
                    <a:lnTo>
                      <a:pt x="1246" y="169"/>
                    </a:lnTo>
                    <a:lnTo>
                      <a:pt x="1244" y="205"/>
                    </a:lnTo>
                    <a:lnTo>
                      <a:pt x="1239" y="242"/>
                    </a:lnTo>
                    <a:lnTo>
                      <a:pt x="874" y="169"/>
                    </a:lnTo>
                    <a:lnTo>
                      <a:pt x="1453" y="284"/>
                    </a:lnTo>
                    <a:lnTo>
                      <a:pt x="1439" y="341"/>
                    </a:lnTo>
                    <a:lnTo>
                      <a:pt x="1420" y="395"/>
                    </a:lnTo>
                    <a:lnTo>
                      <a:pt x="1395" y="448"/>
                    </a:lnTo>
                    <a:lnTo>
                      <a:pt x="1365" y="497"/>
                    </a:lnTo>
                    <a:lnTo>
                      <a:pt x="874" y="169"/>
                    </a:lnTo>
                    <a:lnTo>
                      <a:pt x="1508" y="593"/>
                    </a:lnTo>
                    <a:lnTo>
                      <a:pt x="1464" y="653"/>
                    </a:lnTo>
                    <a:lnTo>
                      <a:pt x="1413" y="709"/>
                    </a:lnTo>
                    <a:lnTo>
                      <a:pt x="1358" y="759"/>
                    </a:lnTo>
                    <a:lnTo>
                      <a:pt x="1298" y="804"/>
                    </a:lnTo>
                    <a:lnTo>
                      <a:pt x="874" y="169"/>
                    </a:lnTo>
                    <a:lnTo>
                      <a:pt x="1207" y="668"/>
                    </a:lnTo>
                    <a:lnTo>
                      <a:pt x="1157" y="698"/>
                    </a:lnTo>
                    <a:lnTo>
                      <a:pt x="1103" y="724"/>
                    </a:lnTo>
                    <a:lnTo>
                      <a:pt x="1048" y="743"/>
                    </a:lnTo>
                    <a:lnTo>
                      <a:pt x="991" y="758"/>
                    </a:lnTo>
                    <a:lnTo>
                      <a:pt x="874" y="169"/>
                    </a:lnTo>
                    <a:lnTo>
                      <a:pt x="989" y="749"/>
                    </a:lnTo>
                    <a:lnTo>
                      <a:pt x="932" y="757"/>
                    </a:lnTo>
                    <a:lnTo>
                      <a:pt x="874" y="760"/>
                    </a:lnTo>
                    <a:lnTo>
                      <a:pt x="816" y="757"/>
                    </a:lnTo>
                    <a:lnTo>
                      <a:pt x="759" y="749"/>
                    </a:lnTo>
                    <a:lnTo>
                      <a:pt x="874" y="169"/>
                    </a:lnTo>
                    <a:lnTo>
                      <a:pt x="692" y="1082"/>
                    </a:lnTo>
                    <a:lnTo>
                      <a:pt x="604" y="1060"/>
                    </a:lnTo>
                    <a:lnTo>
                      <a:pt x="518" y="1029"/>
                    </a:lnTo>
                    <a:lnTo>
                      <a:pt x="435" y="990"/>
                    </a:lnTo>
                    <a:lnTo>
                      <a:pt x="357" y="943"/>
                    </a:lnTo>
                    <a:lnTo>
                      <a:pt x="874" y="169"/>
                    </a:lnTo>
                    <a:lnTo>
                      <a:pt x="290" y="1043"/>
                    </a:lnTo>
                    <a:lnTo>
                      <a:pt x="207" y="982"/>
                    </a:lnTo>
                    <a:lnTo>
                      <a:pt x="130" y="913"/>
                    </a:lnTo>
                    <a:lnTo>
                      <a:pt x="61" y="836"/>
                    </a:lnTo>
                    <a:lnTo>
                      <a:pt x="0" y="753"/>
                    </a:lnTo>
                    <a:lnTo>
                      <a:pt x="874" y="169"/>
                    </a:lnTo>
                    <a:lnTo>
                      <a:pt x="437" y="461"/>
                    </a:lnTo>
                    <a:lnTo>
                      <a:pt x="410" y="417"/>
                    </a:lnTo>
                    <a:lnTo>
                      <a:pt x="388" y="370"/>
                    </a:lnTo>
                    <a:lnTo>
                      <a:pt x="371" y="322"/>
                    </a:lnTo>
                    <a:lnTo>
                      <a:pt x="358" y="272"/>
                    </a:lnTo>
                    <a:lnTo>
                      <a:pt x="874" y="169"/>
                    </a:lnTo>
                    <a:lnTo>
                      <a:pt x="723" y="199"/>
                    </a:lnTo>
                    <a:lnTo>
                      <a:pt x="721" y="184"/>
                    </a:lnTo>
                    <a:lnTo>
                      <a:pt x="720" y="169"/>
                    </a:lnTo>
                    <a:lnTo>
                      <a:pt x="721" y="154"/>
                    </a:lnTo>
                    <a:lnTo>
                      <a:pt x="723" y="139"/>
                    </a:lnTo>
                    <a:lnTo>
                      <a:pt x="874" y="169"/>
                    </a:lnTo>
                    <a:lnTo>
                      <a:pt x="773" y="149"/>
                    </a:lnTo>
                    <a:lnTo>
                      <a:pt x="776" y="139"/>
                    </a:lnTo>
                    <a:lnTo>
                      <a:pt x="779" y="130"/>
                    </a:lnTo>
                    <a:lnTo>
                      <a:pt x="784" y="121"/>
                    </a:lnTo>
                    <a:lnTo>
                      <a:pt x="789" y="112"/>
                    </a:lnTo>
                    <a:lnTo>
                      <a:pt x="874" y="169"/>
                    </a:lnTo>
                    <a:lnTo>
                      <a:pt x="858" y="159"/>
                    </a:lnTo>
                    <a:lnTo>
                      <a:pt x="859" y="157"/>
                    </a:lnTo>
                    <a:lnTo>
                      <a:pt x="861" y="156"/>
                    </a:lnTo>
                    <a:lnTo>
                      <a:pt x="862" y="155"/>
                    </a:lnTo>
                    <a:lnTo>
                      <a:pt x="863" y="154"/>
                    </a:lnTo>
                    <a:lnTo>
                      <a:pt x="874" y="169"/>
                    </a:lnTo>
                    <a:lnTo>
                      <a:pt x="863" y="154"/>
                    </a:lnTo>
                    <a:lnTo>
                      <a:pt x="865" y="153"/>
                    </a:lnTo>
                    <a:lnTo>
                      <a:pt x="867" y="152"/>
                    </a:lnTo>
                    <a:lnTo>
                      <a:pt x="868" y="151"/>
                    </a:lnTo>
                    <a:lnTo>
                      <a:pt x="870" y="151"/>
                    </a:lnTo>
                    <a:lnTo>
                      <a:pt x="874" y="169"/>
                    </a:lnTo>
                  </a:path>
                </a:pathLst>
              </a:custGeom>
              <a:noFill/>
              <a:ln w="8" cap="flat">
                <a:solidFill>
                  <a:srgbClr val="000000"/>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111" name="Freeform 57"/>
              <p:cNvSpPr>
                <a:spLocks/>
              </p:cNvSpPr>
              <p:nvPr/>
            </p:nvSpPr>
            <p:spPr bwMode="auto">
              <a:xfrm>
                <a:off x="1965412" y="2392410"/>
                <a:ext cx="768350" cy="523893"/>
              </a:xfrm>
              <a:custGeom>
                <a:avLst/>
                <a:gdLst/>
                <a:ahLst/>
                <a:cxnLst>
                  <a:cxn ang="0">
                    <a:pos x="551" y="119"/>
                  </a:cxn>
                  <a:cxn ang="0">
                    <a:pos x="561" y="118"/>
                  </a:cxn>
                  <a:cxn ang="0">
                    <a:pos x="571" y="119"/>
                  </a:cxn>
                  <a:cxn ang="0">
                    <a:pos x="594" y="0"/>
                  </a:cxn>
                  <a:cxn ang="0">
                    <a:pos x="627" y="10"/>
                  </a:cxn>
                  <a:cxn ang="0">
                    <a:pos x="656" y="26"/>
                  </a:cxn>
                  <a:cxn ang="0">
                    <a:pos x="669" y="7"/>
                  </a:cxn>
                  <a:cxn ang="0">
                    <a:pos x="699" y="31"/>
                  </a:cxn>
                  <a:cxn ang="0">
                    <a:pos x="723" y="60"/>
                  </a:cxn>
                  <a:cxn ang="0">
                    <a:pos x="750" y="42"/>
                  </a:cxn>
                  <a:cxn ang="0">
                    <a:pos x="771" y="82"/>
                  </a:cxn>
                  <a:cxn ang="0">
                    <a:pos x="784" y="125"/>
                  </a:cxn>
                  <a:cxn ang="0">
                    <a:pos x="926" y="96"/>
                  </a:cxn>
                  <a:cxn ang="0">
                    <a:pos x="933" y="169"/>
                  </a:cxn>
                  <a:cxn ang="0">
                    <a:pos x="926" y="242"/>
                  </a:cxn>
                  <a:cxn ang="0">
                    <a:pos x="1140" y="284"/>
                  </a:cxn>
                  <a:cxn ang="0">
                    <a:pos x="1107" y="395"/>
                  </a:cxn>
                  <a:cxn ang="0">
                    <a:pos x="1052" y="497"/>
                  </a:cxn>
                  <a:cxn ang="0">
                    <a:pos x="1191" y="590"/>
                  </a:cxn>
                  <a:cxn ang="0">
                    <a:pos x="1097" y="705"/>
                  </a:cxn>
                  <a:cxn ang="0">
                    <a:pos x="982" y="800"/>
                  </a:cxn>
                  <a:cxn ang="0">
                    <a:pos x="866" y="626"/>
                  </a:cxn>
                  <a:cxn ang="0">
                    <a:pos x="771" y="676"/>
                  </a:cxn>
                  <a:cxn ang="0">
                    <a:pos x="668" y="708"/>
                  </a:cxn>
                  <a:cxn ang="0">
                    <a:pos x="654" y="639"/>
                  </a:cxn>
                  <a:cxn ang="0">
                    <a:pos x="561" y="648"/>
                  </a:cxn>
                  <a:cxn ang="0">
                    <a:pos x="467" y="639"/>
                  </a:cxn>
                  <a:cxn ang="0">
                    <a:pos x="435" y="803"/>
                  </a:cxn>
                  <a:cxn ang="0">
                    <a:pos x="313" y="767"/>
                  </a:cxn>
                  <a:cxn ang="0">
                    <a:pos x="202" y="707"/>
                  </a:cxn>
                  <a:cxn ang="0">
                    <a:pos x="186" y="730"/>
                  </a:cxn>
                  <a:cxn ang="0">
                    <a:pos x="84" y="646"/>
                  </a:cxn>
                  <a:cxn ang="0">
                    <a:pos x="0" y="544"/>
                  </a:cxn>
                  <a:cxn ang="0">
                    <a:pos x="255" y="373"/>
                  </a:cxn>
                  <a:cxn ang="0">
                    <a:pos x="221" y="310"/>
                  </a:cxn>
                  <a:cxn ang="0">
                    <a:pos x="200" y="241"/>
                  </a:cxn>
                  <a:cxn ang="0">
                    <a:pos x="465" y="188"/>
                  </a:cxn>
                  <a:cxn ang="0">
                    <a:pos x="463" y="169"/>
                  </a:cxn>
                  <a:cxn ang="0">
                    <a:pos x="465" y="150"/>
                  </a:cxn>
                  <a:cxn ang="0">
                    <a:pos x="470" y="151"/>
                  </a:cxn>
                  <a:cxn ang="0">
                    <a:pos x="475" y="133"/>
                  </a:cxn>
                  <a:cxn ang="0">
                    <a:pos x="483" y="117"/>
                  </a:cxn>
                  <a:cxn ang="0">
                    <a:pos x="545" y="159"/>
                  </a:cxn>
                  <a:cxn ang="0">
                    <a:pos x="548" y="156"/>
                  </a:cxn>
                  <a:cxn ang="0">
                    <a:pos x="550" y="154"/>
                  </a:cxn>
                  <a:cxn ang="0">
                    <a:pos x="550" y="154"/>
                  </a:cxn>
                  <a:cxn ang="0">
                    <a:pos x="554" y="152"/>
                  </a:cxn>
                  <a:cxn ang="0">
                    <a:pos x="557" y="151"/>
                  </a:cxn>
                </a:cxnLst>
                <a:rect l="0" t="0" r="r" b="b"/>
                <a:pathLst>
                  <a:path w="1191" h="803">
                    <a:moveTo>
                      <a:pt x="561" y="169"/>
                    </a:moveTo>
                    <a:lnTo>
                      <a:pt x="551" y="119"/>
                    </a:lnTo>
                    <a:lnTo>
                      <a:pt x="556" y="118"/>
                    </a:lnTo>
                    <a:lnTo>
                      <a:pt x="561" y="118"/>
                    </a:lnTo>
                    <a:lnTo>
                      <a:pt x="566" y="118"/>
                    </a:lnTo>
                    <a:lnTo>
                      <a:pt x="571" y="119"/>
                    </a:lnTo>
                    <a:lnTo>
                      <a:pt x="561" y="169"/>
                    </a:lnTo>
                    <a:lnTo>
                      <a:pt x="594" y="0"/>
                    </a:lnTo>
                    <a:lnTo>
                      <a:pt x="611" y="4"/>
                    </a:lnTo>
                    <a:lnTo>
                      <a:pt x="627" y="10"/>
                    </a:lnTo>
                    <a:lnTo>
                      <a:pt x="642" y="17"/>
                    </a:lnTo>
                    <a:lnTo>
                      <a:pt x="656" y="26"/>
                    </a:lnTo>
                    <a:lnTo>
                      <a:pt x="561" y="169"/>
                    </a:lnTo>
                    <a:lnTo>
                      <a:pt x="669" y="7"/>
                    </a:lnTo>
                    <a:lnTo>
                      <a:pt x="685" y="18"/>
                    </a:lnTo>
                    <a:lnTo>
                      <a:pt x="699" y="31"/>
                    </a:lnTo>
                    <a:lnTo>
                      <a:pt x="712" y="45"/>
                    </a:lnTo>
                    <a:lnTo>
                      <a:pt x="723" y="60"/>
                    </a:lnTo>
                    <a:lnTo>
                      <a:pt x="561" y="169"/>
                    </a:lnTo>
                    <a:lnTo>
                      <a:pt x="750" y="42"/>
                    </a:lnTo>
                    <a:lnTo>
                      <a:pt x="762" y="62"/>
                    </a:lnTo>
                    <a:lnTo>
                      <a:pt x="771" y="82"/>
                    </a:lnTo>
                    <a:lnTo>
                      <a:pt x="779" y="103"/>
                    </a:lnTo>
                    <a:lnTo>
                      <a:pt x="784" y="125"/>
                    </a:lnTo>
                    <a:lnTo>
                      <a:pt x="561" y="169"/>
                    </a:lnTo>
                    <a:lnTo>
                      <a:pt x="926" y="96"/>
                    </a:lnTo>
                    <a:lnTo>
                      <a:pt x="931" y="133"/>
                    </a:lnTo>
                    <a:lnTo>
                      <a:pt x="933" y="169"/>
                    </a:lnTo>
                    <a:lnTo>
                      <a:pt x="931" y="205"/>
                    </a:lnTo>
                    <a:lnTo>
                      <a:pt x="926" y="242"/>
                    </a:lnTo>
                    <a:lnTo>
                      <a:pt x="561" y="169"/>
                    </a:lnTo>
                    <a:lnTo>
                      <a:pt x="1140" y="284"/>
                    </a:lnTo>
                    <a:lnTo>
                      <a:pt x="1126" y="341"/>
                    </a:lnTo>
                    <a:lnTo>
                      <a:pt x="1107" y="395"/>
                    </a:lnTo>
                    <a:lnTo>
                      <a:pt x="1082" y="448"/>
                    </a:lnTo>
                    <a:lnTo>
                      <a:pt x="1052" y="497"/>
                    </a:lnTo>
                    <a:lnTo>
                      <a:pt x="561" y="169"/>
                    </a:lnTo>
                    <a:lnTo>
                      <a:pt x="1191" y="590"/>
                    </a:lnTo>
                    <a:lnTo>
                      <a:pt x="1147" y="650"/>
                    </a:lnTo>
                    <a:lnTo>
                      <a:pt x="1097" y="705"/>
                    </a:lnTo>
                    <a:lnTo>
                      <a:pt x="1042" y="755"/>
                    </a:lnTo>
                    <a:lnTo>
                      <a:pt x="982" y="800"/>
                    </a:lnTo>
                    <a:lnTo>
                      <a:pt x="561" y="169"/>
                    </a:lnTo>
                    <a:lnTo>
                      <a:pt x="866" y="626"/>
                    </a:lnTo>
                    <a:lnTo>
                      <a:pt x="820" y="653"/>
                    </a:lnTo>
                    <a:lnTo>
                      <a:pt x="771" y="676"/>
                    </a:lnTo>
                    <a:lnTo>
                      <a:pt x="720" y="694"/>
                    </a:lnTo>
                    <a:lnTo>
                      <a:pt x="668" y="708"/>
                    </a:lnTo>
                    <a:lnTo>
                      <a:pt x="561" y="169"/>
                    </a:lnTo>
                    <a:lnTo>
                      <a:pt x="654" y="639"/>
                    </a:lnTo>
                    <a:lnTo>
                      <a:pt x="608" y="646"/>
                    </a:lnTo>
                    <a:lnTo>
                      <a:pt x="561" y="648"/>
                    </a:lnTo>
                    <a:lnTo>
                      <a:pt x="514" y="646"/>
                    </a:lnTo>
                    <a:lnTo>
                      <a:pt x="467" y="639"/>
                    </a:lnTo>
                    <a:lnTo>
                      <a:pt x="561" y="169"/>
                    </a:lnTo>
                    <a:lnTo>
                      <a:pt x="435" y="803"/>
                    </a:lnTo>
                    <a:lnTo>
                      <a:pt x="373" y="788"/>
                    </a:lnTo>
                    <a:lnTo>
                      <a:pt x="313" y="767"/>
                    </a:lnTo>
                    <a:lnTo>
                      <a:pt x="256" y="739"/>
                    </a:lnTo>
                    <a:lnTo>
                      <a:pt x="202" y="707"/>
                    </a:lnTo>
                    <a:lnTo>
                      <a:pt x="561" y="169"/>
                    </a:lnTo>
                    <a:lnTo>
                      <a:pt x="186" y="730"/>
                    </a:lnTo>
                    <a:lnTo>
                      <a:pt x="133" y="691"/>
                    </a:lnTo>
                    <a:lnTo>
                      <a:pt x="84" y="646"/>
                    </a:lnTo>
                    <a:lnTo>
                      <a:pt x="39" y="597"/>
                    </a:lnTo>
                    <a:lnTo>
                      <a:pt x="0" y="544"/>
                    </a:lnTo>
                    <a:lnTo>
                      <a:pt x="561" y="169"/>
                    </a:lnTo>
                    <a:lnTo>
                      <a:pt x="255" y="373"/>
                    </a:lnTo>
                    <a:lnTo>
                      <a:pt x="237" y="342"/>
                    </a:lnTo>
                    <a:lnTo>
                      <a:pt x="221" y="310"/>
                    </a:lnTo>
                    <a:lnTo>
                      <a:pt x="209" y="276"/>
                    </a:lnTo>
                    <a:lnTo>
                      <a:pt x="200" y="241"/>
                    </a:lnTo>
                    <a:lnTo>
                      <a:pt x="561" y="169"/>
                    </a:lnTo>
                    <a:lnTo>
                      <a:pt x="465" y="188"/>
                    </a:lnTo>
                    <a:lnTo>
                      <a:pt x="464" y="179"/>
                    </a:lnTo>
                    <a:lnTo>
                      <a:pt x="463" y="169"/>
                    </a:lnTo>
                    <a:lnTo>
                      <a:pt x="464" y="159"/>
                    </a:lnTo>
                    <a:lnTo>
                      <a:pt x="465" y="150"/>
                    </a:lnTo>
                    <a:lnTo>
                      <a:pt x="561" y="169"/>
                    </a:lnTo>
                    <a:lnTo>
                      <a:pt x="470" y="151"/>
                    </a:lnTo>
                    <a:lnTo>
                      <a:pt x="472" y="142"/>
                    </a:lnTo>
                    <a:lnTo>
                      <a:pt x="475" y="133"/>
                    </a:lnTo>
                    <a:lnTo>
                      <a:pt x="479" y="125"/>
                    </a:lnTo>
                    <a:lnTo>
                      <a:pt x="483" y="117"/>
                    </a:lnTo>
                    <a:lnTo>
                      <a:pt x="561" y="169"/>
                    </a:lnTo>
                    <a:lnTo>
                      <a:pt x="545" y="159"/>
                    </a:lnTo>
                    <a:lnTo>
                      <a:pt x="546" y="157"/>
                    </a:lnTo>
                    <a:lnTo>
                      <a:pt x="548" y="156"/>
                    </a:lnTo>
                    <a:lnTo>
                      <a:pt x="549" y="155"/>
                    </a:lnTo>
                    <a:lnTo>
                      <a:pt x="550" y="154"/>
                    </a:lnTo>
                    <a:lnTo>
                      <a:pt x="561" y="169"/>
                    </a:lnTo>
                    <a:lnTo>
                      <a:pt x="550" y="154"/>
                    </a:lnTo>
                    <a:lnTo>
                      <a:pt x="552" y="153"/>
                    </a:lnTo>
                    <a:lnTo>
                      <a:pt x="554" y="152"/>
                    </a:lnTo>
                    <a:lnTo>
                      <a:pt x="555" y="151"/>
                    </a:lnTo>
                    <a:lnTo>
                      <a:pt x="557" y="151"/>
                    </a:lnTo>
                    <a:lnTo>
                      <a:pt x="561" y="169"/>
                    </a:lnTo>
                  </a:path>
                </a:pathLst>
              </a:custGeom>
              <a:noFill/>
              <a:ln w="8" cap="flat">
                <a:solidFill>
                  <a:srgbClr val="000000"/>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112" name="Freeform 58"/>
              <p:cNvSpPr>
                <a:spLocks/>
              </p:cNvSpPr>
              <p:nvPr/>
            </p:nvSpPr>
            <p:spPr bwMode="auto">
              <a:xfrm>
                <a:off x="2179725" y="2392410"/>
                <a:ext cx="511175" cy="457216"/>
              </a:xfrm>
              <a:custGeom>
                <a:avLst/>
                <a:gdLst/>
                <a:ahLst/>
                <a:cxnLst>
                  <a:cxn ang="0">
                    <a:pos x="222" y="119"/>
                  </a:cxn>
                  <a:cxn ang="0">
                    <a:pos x="232" y="118"/>
                  </a:cxn>
                  <a:cxn ang="0">
                    <a:pos x="242" y="119"/>
                  </a:cxn>
                  <a:cxn ang="0">
                    <a:pos x="265" y="0"/>
                  </a:cxn>
                  <a:cxn ang="0">
                    <a:pos x="298" y="10"/>
                  </a:cxn>
                  <a:cxn ang="0">
                    <a:pos x="327" y="26"/>
                  </a:cxn>
                  <a:cxn ang="0">
                    <a:pos x="338" y="10"/>
                  </a:cxn>
                  <a:cxn ang="0">
                    <a:pos x="367" y="34"/>
                  </a:cxn>
                  <a:cxn ang="0">
                    <a:pos x="390" y="63"/>
                  </a:cxn>
                  <a:cxn ang="0">
                    <a:pos x="417" y="45"/>
                  </a:cxn>
                  <a:cxn ang="0">
                    <a:pos x="438" y="84"/>
                  </a:cxn>
                  <a:cxn ang="0">
                    <a:pos x="451" y="125"/>
                  </a:cxn>
                  <a:cxn ang="0">
                    <a:pos x="592" y="97"/>
                  </a:cxn>
                  <a:cxn ang="0">
                    <a:pos x="599" y="169"/>
                  </a:cxn>
                  <a:cxn ang="0">
                    <a:pos x="592" y="241"/>
                  </a:cxn>
                  <a:cxn ang="0">
                    <a:pos x="793" y="281"/>
                  </a:cxn>
                  <a:cxn ang="0">
                    <a:pos x="761" y="388"/>
                  </a:cxn>
                  <a:cxn ang="0">
                    <a:pos x="708" y="487"/>
                  </a:cxn>
                  <a:cxn ang="0">
                    <a:pos x="766" y="526"/>
                  </a:cxn>
                  <a:cxn ang="0">
                    <a:pos x="686" y="623"/>
                  </a:cxn>
                  <a:cxn ang="0">
                    <a:pos x="589" y="703"/>
                  </a:cxn>
                  <a:cxn ang="0">
                    <a:pos x="454" y="502"/>
                  </a:cxn>
                  <a:cxn ang="0">
                    <a:pos x="385" y="539"/>
                  </a:cxn>
                  <a:cxn ang="0">
                    <a:pos x="310" y="561"/>
                  </a:cxn>
                  <a:cxn ang="0">
                    <a:pos x="286" y="443"/>
                  </a:cxn>
                  <a:cxn ang="0">
                    <a:pos x="232" y="448"/>
                  </a:cxn>
                  <a:cxn ang="0">
                    <a:pos x="177" y="443"/>
                  </a:cxn>
                  <a:cxn ang="0">
                    <a:pos x="169" y="484"/>
                  </a:cxn>
                  <a:cxn ang="0">
                    <a:pos x="109" y="466"/>
                  </a:cxn>
                  <a:cxn ang="0">
                    <a:pos x="53" y="436"/>
                  </a:cxn>
                  <a:cxn ang="0">
                    <a:pos x="77" y="401"/>
                  </a:cxn>
                  <a:cxn ang="0">
                    <a:pos x="34" y="366"/>
                  </a:cxn>
                  <a:cxn ang="0">
                    <a:pos x="0" y="324"/>
                  </a:cxn>
                  <a:cxn ang="0">
                    <a:pos x="93" y="262"/>
                  </a:cxn>
                  <a:cxn ang="0">
                    <a:pos x="77" y="233"/>
                  </a:cxn>
                  <a:cxn ang="0">
                    <a:pos x="68" y="202"/>
                  </a:cxn>
                  <a:cxn ang="0">
                    <a:pos x="177" y="180"/>
                  </a:cxn>
                  <a:cxn ang="0">
                    <a:pos x="176" y="164"/>
                  </a:cxn>
                  <a:cxn ang="0">
                    <a:pos x="232" y="169"/>
                  </a:cxn>
                  <a:cxn ang="0">
                    <a:pos x="178" y="153"/>
                  </a:cxn>
                  <a:cxn ang="0">
                    <a:pos x="183" y="143"/>
                  </a:cxn>
                  <a:cxn ang="0">
                    <a:pos x="232" y="169"/>
                  </a:cxn>
                  <a:cxn ang="0">
                    <a:pos x="217" y="157"/>
                  </a:cxn>
                  <a:cxn ang="0">
                    <a:pos x="220" y="155"/>
                  </a:cxn>
                  <a:cxn ang="0">
                    <a:pos x="232" y="169"/>
                  </a:cxn>
                  <a:cxn ang="0">
                    <a:pos x="223" y="153"/>
                  </a:cxn>
                  <a:cxn ang="0">
                    <a:pos x="226" y="151"/>
                  </a:cxn>
                  <a:cxn ang="0">
                    <a:pos x="232" y="169"/>
                  </a:cxn>
                </a:cxnLst>
                <a:rect l="0" t="0" r="r" b="b"/>
                <a:pathLst>
                  <a:path w="793" h="703">
                    <a:moveTo>
                      <a:pt x="232" y="169"/>
                    </a:moveTo>
                    <a:lnTo>
                      <a:pt x="222" y="119"/>
                    </a:lnTo>
                    <a:lnTo>
                      <a:pt x="227" y="118"/>
                    </a:lnTo>
                    <a:lnTo>
                      <a:pt x="232" y="118"/>
                    </a:lnTo>
                    <a:lnTo>
                      <a:pt x="237" y="118"/>
                    </a:lnTo>
                    <a:lnTo>
                      <a:pt x="242" y="119"/>
                    </a:lnTo>
                    <a:lnTo>
                      <a:pt x="232" y="169"/>
                    </a:lnTo>
                    <a:lnTo>
                      <a:pt x="265" y="0"/>
                    </a:lnTo>
                    <a:lnTo>
                      <a:pt x="282" y="4"/>
                    </a:lnTo>
                    <a:lnTo>
                      <a:pt x="298" y="10"/>
                    </a:lnTo>
                    <a:lnTo>
                      <a:pt x="313" y="17"/>
                    </a:lnTo>
                    <a:lnTo>
                      <a:pt x="327" y="26"/>
                    </a:lnTo>
                    <a:lnTo>
                      <a:pt x="232" y="169"/>
                    </a:lnTo>
                    <a:lnTo>
                      <a:pt x="338" y="10"/>
                    </a:lnTo>
                    <a:lnTo>
                      <a:pt x="353" y="22"/>
                    </a:lnTo>
                    <a:lnTo>
                      <a:pt x="367" y="34"/>
                    </a:lnTo>
                    <a:lnTo>
                      <a:pt x="379" y="48"/>
                    </a:lnTo>
                    <a:lnTo>
                      <a:pt x="390" y="63"/>
                    </a:lnTo>
                    <a:lnTo>
                      <a:pt x="232" y="169"/>
                    </a:lnTo>
                    <a:lnTo>
                      <a:pt x="417" y="45"/>
                    </a:lnTo>
                    <a:lnTo>
                      <a:pt x="429" y="64"/>
                    </a:lnTo>
                    <a:lnTo>
                      <a:pt x="438" y="84"/>
                    </a:lnTo>
                    <a:lnTo>
                      <a:pt x="446" y="104"/>
                    </a:lnTo>
                    <a:lnTo>
                      <a:pt x="451" y="125"/>
                    </a:lnTo>
                    <a:lnTo>
                      <a:pt x="232" y="169"/>
                    </a:lnTo>
                    <a:lnTo>
                      <a:pt x="592" y="97"/>
                    </a:lnTo>
                    <a:lnTo>
                      <a:pt x="598" y="133"/>
                    </a:lnTo>
                    <a:lnTo>
                      <a:pt x="599" y="169"/>
                    </a:lnTo>
                    <a:lnTo>
                      <a:pt x="598" y="205"/>
                    </a:lnTo>
                    <a:lnTo>
                      <a:pt x="592" y="241"/>
                    </a:lnTo>
                    <a:lnTo>
                      <a:pt x="232" y="169"/>
                    </a:lnTo>
                    <a:lnTo>
                      <a:pt x="793" y="281"/>
                    </a:lnTo>
                    <a:lnTo>
                      <a:pt x="779" y="335"/>
                    </a:lnTo>
                    <a:lnTo>
                      <a:pt x="761" y="388"/>
                    </a:lnTo>
                    <a:lnTo>
                      <a:pt x="737" y="439"/>
                    </a:lnTo>
                    <a:lnTo>
                      <a:pt x="708" y="487"/>
                    </a:lnTo>
                    <a:lnTo>
                      <a:pt x="232" y="169"/>
                    </a:lnTo>
                    <a:lnTo>
                      <a:pt x="766" y="526"/>
                    </a:lnTo>
                    <a:lnTo>
                      <a:pt x="728" y="576"/>
                    </a:lnTo>
                    <a:lnTo>
                      <a:pt x="686" y="623"/>
                    </a:lnTo>
                    <a:lnTo>
                      <a:pt x="639" y="665"/>
                    </a:lnTo>
                    <a:lnTo>
                      <a:pt x="589" y="703"/>
                    </a:lnTo>
                    <a:lnTo>
                      <a:pt x="232" y="169"/>
                    </a:lnTo>
                    <a:lnTo>
                      <a:pt x="454" y="502"/>
                    </a:lnTo>
                    <a:lnTo>
                      <a:pt x="420" y="522"/>
                    </a:lnTo>
                    <a:lnTo>
                      <a:pt x="385" y="539"/>
                    </a:lnTo>
                    <a:lnTo>
                      <a:pt x="348" y="552"/>
                    </a:lnTo>
                    <a:lnTo>
                      <a:pt x="310" y="561"/>
                    </a:lnTo>
                    <a:lnTo>
                      <a:pt x="232" y="169"/>
                    </a:lnTo>
                    <a:lnTo>
                      <a:pt x="286" y="443"/>
                    </a:lnTo>
                    <a:lnTo>
                      <a:pt x="259" y="447"/>
                    </a:lnTo>
                    <a:lnTo>
                      <a:pt x="232" y="448"/>
                    </a:lnTo>
                    <a:lnTo>
                      <a:pt x="204" y="447"/>
                    </a:lnTo>
                    <a:lnTo>
                      <a:pt x="177" y="443"/>
                    </a:lnTo>
                    <a:lnTo>
                      <a:pt x="232" y="169"/>
                    </a:lnTo>
                    <a:lnTo>
                      <a:pt x="169" y="484"/>
                    </a:lnTo>
                    <a:lnTo>
                      <a:pt x="139" y="476"/>
                    </a:lnTo>
                    <a:lnTo>
                      <a:pt x="109" y="466"/>
                    </a:lnTo>
                    <a:lnTo>
                      <a:pt x="80" y="452"/>
                    </a:lnTo>
                    <a:lnTo>
                      <a:pt x="53" y="436"/>
                    </a:lnTo>
                    <a:lnTo>
                      <a:pt x="232" y="169"/>
                    </a:lnTo>
                    <a:lnTo>
                      <a:pt x="77" y="401"/>
                    </a:lnTo>
                    <a:lnTo>
                      <a:pt x="55" y="385"/>
                    </a:lnTo>
                    <a:lnTo>
                      <a:pt x="34" y="366"/>
                    </a:lnTo>
                    <a:lnTo>
                      <a:pt x="16" y="346"/>
                    </a:lnTo>
                    <a:lnTo>
                      <a:pt x="0" y="324"/>
                    </a:lnTo>
                    <a:lnTo>
                      <a:pt x="232" y="169"/>
                    </a:lnTo>
                    <a:lnTo>
                      <a:pt x="93" y="262"/>
                    </a:lnTo>
                    <a:lnTo>
                      <a:pt x="84" y="248"/>
                    </a:lnTo>
                    <a:lnTo>
                      <a:pt x="77" y="233"/>
                    </a:lnTo>
                    <a:lnTo>
                      <a:pt x="72" y="218"/>
                    </a:lnTo>
                    <a:lnTo>
                      <a:pt x="68" y="202"/>
                    </a:lnTo>
                    <a:lnTo>
                      <a:pt x="232" y="169"/>
                    </a:lnTo>
                    <a:lnTo>
                      <a:pt x="177" y="180"/>
                    </a:lnTo>
                    <a:lnTo>
                      <a:pt x="176" y="174"/>
                    </a:lnTo>
                    <a:lnTo>
                      <a:pt x="176" y="164"/>
                    </a:lnTo>
                    <a:lnTo>
                      <a:pt x="177" y="158"/>
                    </a:lnTo>
                    <a:lnTo>
                      <a:pt x="232" y="169"/>
                    </a:lnTo>
                    <a:lnTo>
                      <a:pt x="177" y="158"/>
                    </a:lnTo>
                    <a:lnTo>
                      <a:pt x="178" y="153"/>
                    </a:lnTo>
                    <a:lnTo>
                      <a:pt x="180" y="148"/>
                    </a:lnTo>
                    <a:lnTo>
                      <a:pt x="183" y="143"/>
                    </a:lnTo>
                    <a:lnTo>
                      <a:pt x="185" y="138"/>
                    </a:lnTo>
                    <a:lnTo>
                      <a:pt x="232" y="169"/>
                    </a:lnTo>
                    <a:lnTo>
                      <a:pt x="216" y="159"/>
                    </a:lnTo>
                    <a:lnTo>
                      <a:pt x="217" y="157"/>
                    </a:lnTo>
                    <a:lnTo>
                      <a:pt x="219" y="156"/>
                    </a:lnTo>
                    <a:lnTo>
                      <a:pt x="220" y="155"/>
                    </a:lnTo>
                    <a:lnTo>
                      <a:pt x="221" y="154"/>
                    </a:lnTo>
                    <a:lnTo>
                      <a:pt x="232" y="169"/>
                    </a:lnTo>
                    <a:lnTo>
                      <a:pt x="221" y="154"/>
                    </a:lnTo>
                    <a:lnTo>
                      <a:pt x="223" y="153"/>
                    </a:lnTo>
                    <a:lnTo>
                      <a:pt x="225" y="152"/>
                    </a:lnTo>
                    <a:lnTo>
                      <a:pt x="226" y="151"/>
                    </a:lnTo>
                    <a:lnTo>
                      <a:pt x="228" y="151"/>
                    </a:lnTo>
                    <a:lnTo>
                      <a:pt x="232" y="169"/>
                    </a:lnTo>
                  </a:path>
                </a:pathLst>
              </a:custGeom>
              <a:noFill/>
              <a:ln w="8" cap="flat">
                <a:solidFill>
                  <a:srgbClr val="000000"/>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sp>
            <p:nvSpPr>
              <p:cNvPr id="113" name="Freeform 59"/>
              <p:cNvSpPr>
                <a:spLocks/>
              </p:cNvSpPr>
              <p:nvPr/>
            </p:nvSpPr>
            <p:spPr bwMode="auto">
              <a:xfrm>
                <a:off x="2295612" y="2408286"/>
                <a:ext cx="215900" cy="195269"/>
              </a:xfrm>
              <a:custGeom>
                <a:avLst/>
                <a:gdLst/>
                <a:ahLst/>
                <a:cxnLst>
                  <a:cxn ang="0">
                    <a:pos x="41" y="101"/>
                  </a:cxn>
                  <a:cxn ang="0">
                    <a:pos x="50" y="100"/>
                  </a:cxn>
                  <a:cxn ang="0">
                    <a:pos x="59" y="101"/>
                  </a:cxn>
                  <a:cxn ang="0">
                    <a:pos x="76" y="15"/>
                  </a:cxn>
                  <a:cxn ang="0">
                    <a:pos x="101" y="22"/>
                  </a:cxn>
                  <a:cxn ang="0">
                    <a:pos x="125" y="35"/>
                  </a:cxn>
                  <a:cxn ang="0">
                    <a:pos x="148" y="0"/>
                  </a:cxn>
                  <a:cxn ang="0">
                    <a:pos x="175" y="22"/>
                  </a:cxn>
                  <a:cxn ang="0">
                    <a:pos x="197" y="49"/>
                  </a:cxn>
                  <a:cxn ang="0">
                    <a:pos x="220" y="33"/>
                  </a:cxn>
                  <a:cxn ang="0">
                    <a:pos x="239" y="69"/>
                  </a:cxn>
                  <a:cxn ang="0">
                    <a:pos x="251" y="107"/>
                  </a:cxn>
                  <a:cxn ang="0">
                    <a:pos x="328" y="92"/>
                  </a:cxn>
                  <a:cxn ang="0">
                    <a:pos x="334" y="147"/>
                  </a:cxn>
                  <a:cxn ang="0">
                    <a:pos x="328" y="202"/>
                  </a:cxn>
                  <a:cxn ang="0">
                    <a:pos x="324" y="201"/>
                  </a:cxn>
                  <a:cxn ang="0">
                    <a:pos x="308" y="254"/>
                  </a:cxn>
                  <a:cxn ang="0">
                    <a:pos x="282" y="302"/>
                  </a:cxn>
                  <a:cxn ang="0">
                    <a:pos x="166" y="225"/>
                  </a:cxn>
                  <a:cxn ang="0">
                    <a:pos x="149" y="246"/>
                  </a:cxn>
                  <a:cxn ang="0">
                    <a:pos x="127" y="263"/>
                  </a:cxn>
                  <a:cxn ang="0">
                    <a:pos x="120" y="251"/>
                  </a:cxn>
                  <a:cxn ang="0">
                    <a:pos x="98" y="263"/>
                  </a:cxn>
                  <a:cxn ang="0">
                    <a:pos x="74" y="270"/>
                  </a:cxn>
                  <a:cxn ang="0">
                    <a:pos x="63" y="211"/>
                  </a:cxn>
                  <a:cxn ang="0">
                    <a:pos x="50" y="212"/>
                  </a:cxn>
                  <a:cxn ang="0">
                    <a:pos x="37" y="211"/>
                  </a:cxn>
                  <a:cxn ang="0">
                    <a:pos x="33" y="229"/>
                  </a:cxn>
                  <a:cxn ang="0">
                    <a:pos x="18" y="224"/>
                  </a:cxn>
                  <a:cxn ang="0">
                    <a:pos x="3" y="217"/>
                  </a:cxn>
                  <a:cxn ang="0">
                    <a:pos x="16" y="197"/>
                  </a:cxn>
                  <a:cxn ang="0">
                    <a:pos x="7" y="190"/>
                  </a:cxn>
                  <a:cxn ang="0">
                    <a:pos x="0" y="181"/>
                  </a:cxn>
                  <a:cxn ang="0">
                    <a:pos x="27" y="163"/>
                  </a:cxn>
                  <a:cxn ang="0">
                    <a:pos x="24" y="158"/>
                  </a:cxn>
                  <a:cxn ang="0">
                    <a:pos x="22" y="152"/>
                  </a:cxn>
                  <a:cxn ang="0">
                    <a:pos x="36" y="150"/>
                  </a:cxn>
                  <a:cxn ang="0">
                    <a:pos x="50" y="147"/>
                  </a:cxn>
                  <a:cxn ang="0">
                    <a:pos x="28" y="140"/>
                  </a:cxn>
                  <a:cxn ang="0">
                    <a:pos x="29" y="136"/>
                  </a:cxn>
                  <a:cxn ang="0">
                    <a:pos x="50" y="147"/>
                  </a:cxn>
                  <a:cxn ang="0">
                    <a:pos x="47" y="144"/>
                  </a:cxn>
                  <a:cxn ang="0">
                    <a:pos x="50" y="147"/>
                  </a:cxn>
                  <a:cxn ang="0">
                    <a:pos x="43" y="135"/>
                  </a:cxn>
                  <a:cxn ang="0">
                    <a:pos x="46" y="134"/>
                  </a:cxn>
                  <a:cxn ang="0">
                    <a:pos x="50" y="147"/>
                  </a:cxn>
                </a:cxnLst>
                <a:rect l="0" t="0" r="r" b="b"/>
                <a:pathLst>
                  <a:path w="334" h="302">
                    <a:moveTo>
                      <a:pt x="50" y="147"/>
                    </a:moveTo>
                    <a:lnTo>
                      <a:pt x="41" y="101"/>
                    </a:lnTo>
                    <a:lnTo>
                      <a:pt x="45" y="101"/>
                    </a:lnTo>
                    <a:lnTo>
                      <a:pt x="50" y="100"/>
                    </a:lnTo>
                    <a:lnTo>
                      <a:pt x="54" y="101"/>
                    </a:lnTo>
                    <a:lnTo>
                      <a:pt x="59" y="101"/>
                    </a:lnTo>
                    <a:lnTo>
                      <a:pt x="50" y="147"/>
                    </a:lnTo>
                    <a:lnTo>
                      <a:pt x="76" y="15"/>
                    </a:lnTo>
                    <a:lnTo>
                      <a:pt x="89" y="18"/>
                    </a:lnTo>
                    <a:lnTo>
                      <a:pt x="101" y="22"/>
                    </a:lnTo>
                    <a:lnTo>
                      <a:pt x="113" y="28"/>
                    </a:lnTo>
                    <a:lnTo>
                      <a:pt x="125" y="35"/>
                    </a:lnTo>
                    <a:lnTo>
                      <a:pt x="50" y="147"/>
                    </a:lnTo>
                    <a:lnTo>
                      <a:pt x="148" y="0"/>
                    </a:lnTo>
                    <a:lnTo>
                      <a:pt x="162" y="10"/>
                    </a:lnTo>
                    <a:lnTo>
                      <a:pt x="175" y="22"/>
                    </a:lnTo>
                    <a:lnTo>
                      <a:pt x="186" y="35"/>
                    </a:lnTo>
                    <a:lnTo>
                      <a:pt x="197" y="49"/>
                    </a:lnTo>
                    <a:lnTo>
                      <a:pt x="50" y="147"/>
                    </a:lnTo>
                    <a:lnTo>
                      <a:pt x="220" y="33"/>
                    </a:lnTo>
                    <a:lnTo>
                      <a:pt x="230" y="50"/>
                    </a:lnTo>
                    <a:lnTo>
                      <a:pt x="239" y="69"/>
                    </a:lnTo>
                    <a:lnTo>
                      <a:pt x="246" y="88"/>
                    </a:lnTo>
                    <a:lnTo>
                      <a:pt x="251" y="107"/>
                    </a:lnTo>
                    <a:lnTo>
                      <a:pt x="50" y="147"/>
                    </a:lnTo>
                    <a:lnTo>
                      <a:pt x="328" y="92"/>
                    </a:lnTo>
                    <a:lnTo>
                      <a:pt x="332" y="119"/>
                    </a:lnTo>
                    <a:lnTo>
                      <a:pt x="334" y="147"/>
                    </a:lnTo>
                    <a:lnTo>
                      <a:pt x="332" y="175"/>
                    </a:lnTo>
                    <a:lnTo>
                      <a:pt x="328" y="202"/>
                    </a:lnTo>
                    <a:lnTo>
                      <a:pt x="50" y="147"/>
                    </a:lnTo>
                    <a:lnTo>
                      <a:pt x="324" y="201"/>
                    </a:lnTo>
                    <a:lnTo>
                      <a:pt x="317" y="228"/>
                    </a:lnTo>
                    <a:lnTo>
                      <a:pt x="308" y="254"/>
                    </a:lnTo>
                    <a:lnTo>
                      <a:pt x="296" y="279"/>
                    </a:lnTo>
                    <a:lnTo>
                      <a:pt x="282" y="302"/>
                    </a:lnTo>
                    <a:lnTo>
                      <a:pt x="50" y="147"/>
                    </a:lnTo>
                    <a:lnTo>
                      <a:pt x="166" y="225"/>
                    </a:lnTo>
                    <a:lnTo>
                      <a:pt x="158" y="236"/>
                    </a:lnTo>
                    <a:lnTo>
                      <a:pt x="149" y="246"/>
                    </a:lnTo>
                    <a:lnTo>
                      <a:pt x="138" y="255"/>
                    </a:lnTo>
                    <a:lnTo>
                      <a:pt x="127" y="263"/>
                    </a:lnTo>
                    <a:lnTo>
                      <a:pt x="50" y="147"/>
                    </a:lnTo>
                    <a:lnTo>
                      <a:pt x="120" y="251"/>
                    </a:lnTo>
                    <a:lnTo>
                      <a:pt x="109" y="258"/>
                    </a:lnTo>
                    <a:lnTo>
                      <a:pt x="98" y="263"/>
                    </a:lnTo>
                    <a:lnTo>
                      <a:pt x="86" y="267"/>
                    </a:lnTo>
                    <a:lnTo>
                      <a:pt x="74" y="270"/>
                    </a:lnTo>
                    <a:lnTo>
                      <a:pt x="50" y="147"/>
                    </a:lnTo>
                    <a:lnTo>
                      <a:pt x="63" y="211"/>
                    </a:lnTo>
                    <a:lnTo>
                      <a:pt x="56" y="212"/>
                    </a:lnTo>
                    <a:lnTo>
                      <a:pt x="50" y="212"/>
                    </a:lnTo>
                    <a:lnTo>
                      <a:pt x="43" y="212"/>
                    </a:lnTo>
                    <a:lnTo>
                      <a:pt x="37" y="211"/>
                    </a:lnTo>
                    <a:lnTo>
                      <a:pt x="50" y="147"/>
                    </a:lnTo>
                    <a:lnTo>
                      <a:pt x="33" y="229"/>
                    </a:lnTo>
                    <a:lnTo>
                      <a:pt x="25" y="227"/>
                    </a:lnTo>
                    <a:lnTo>
                      <a:pt x="18" y="224"/>
                    </a:lnTo>
                    <a:lnTo>
                      <a:pt x="10" y="221"/>
                    </a:lnTo>
                    <a:lnTo>
                      <a:pt x="3" y="217"/>
                    </a:lnTo>
                    <a:lnTo>
                      <a:pt x="50" y="147"/>
                    </a:lnTo>
                    <a:lnTo>
                      <a:pt x="16" y="197"/>
                    </a:lnTo>
                    <a:lnTo>
                      <a:pt x="11" y="194"/>
                    </a:lnTo>
                    <a:lnTo>
                      <a:pt x="7" y="190"/>
                    </a:lnTo>
                    <a:lnTo>
                      <a:pt x="3" y="185"/>
                    </a:lnTo>
                    <a:lnTo>
                      <a:pt x="0" y="181"/>
                    </a:lnTo>
                    <a:lnTo>
                      <a:pt x="50" y="147"/>
                    </a:lnTo>
                    <a:lnTo>
                      <a:pt x="27" y="163"/>
                    </a:lnTo>
                    <a:lnTo>
                      <a:pt x="25" y="160"/>
                    </a:lnTo>
                    <a:lnTo>
                      <a:pt x="24" y="158"/>
                    </a:lnTo>
                    <a:lnTo>
                      <a:pt x="23" y="155"/>
                    </a:lnTo>
                    <a:lnTo>
                      <a:pt x="22" y="152"/>
                    </a:lnTo>
                    <a:lnTo>
                      <a:pt x="50" y="147"/>
                    </a:lnTo>
                    <a:lnTo>
                      <a:pt x="36" y="150"/>
                    </a:lnTo>
                    <a:lnTo>
                      <a:pt x="36" y="144"/>
                    </a:lnTo>
                    <a:lnTo>
                      <a:pt x="50" y="147"/>
                    </a:lnTo>
                    <a:lnTo>
                      <a:pt x="27" y="142"/>
                    </a:lnTo>
                    <a:lnTo>
                      <a:pt x="28" y="140"/>
                    </a:lnTo>
                    <a:lnTo>
                      <a:pt x="28" y="138"/>
                    </a:lnTo>
                    <a:lnTo>
                      <a:pt x="29" y="136"/>
                    </a:lnTo>
                    <a:lnTo>
                      <a:pt x="30" y="134"/>
                    </a:lnTo>
                    <a:lnTo>
                      <a:pt x="50" y="147"/>
                    </a:lnTo>
                    <a:lnTo>
                      <a:pt x="46" y="144"/>
                    </a:lnTo>
                    <a:lnTo>
                      <a:pt x="47" y="144"/>
                    </a:lnTo>
                    <a:lnTo>
                      <a:pt x="47" y="143"/>
                    </a:lnTo>
                    <a:lnTo>
                      <a:pt x="50" y="147"/>
                    </a:lnTo>
                    <a:lnTo>
                      <a:pt x="42" y="135"/>
                    </a:lnTo>
                    <a:lnTo>
                      <a:pt x="43" y="135"/>
                    </a:lnTo>
                    <a:lnTo>
                      <a:pt x="44" y="134"/>
                    </a:lnTo>
                    <a:lnTo>
                      <a:pt x="46" y="134"/>
                    </a:lnTo>
                    <a:lnTo>
                      <a:pt x="47" y="133"/>
                    </a:lnTo>
                    <a:lnTo>
                      <a:pt x="50" y="147"/>
                    </a:lnTo>
                  </a:path>
                </a:pathLst>
              </a:custGeom>
              <a:noFill/>
              <a:ln w="8" cap="flat">
                <a:solidFill>
                  <a:srgbClr val="000000"/>
                </a:solidFill>
                <a:prstDash val="solid"/>
                <a:round/>
                <a:headEnd/>
                <a:tailEnd/>
              </a:ln>
            </p:spPr>
            <p:txBody>
              <a:bodyPr/>
              <a:lstStyle/>
              <a:p>
                <a:pPr>
                  <a:defRPr/>
                </a:pPr>
                <a:endParaRPr lang="en-US" sz="2400">
                  <a:solidFill>
                    <a:schemeClr val="bg1">
                      <a:lumMod val="95000"/>
                      <a:lumOff val="5000"/>
                    </a:schemeClr>
                  </a:solidFill>
                  <a:latin typeface="Arial" charset="0"/>
                </a:endParaRPr>
              </a:p>
            </p:txBody>
          </p:sp>
        </p:grpSp>
        <p:sp>
          <p:nvSpPr>
            <p:cNvPr id="114" name="TextBox 113"/>
            <p:cNvSpPr txBox="1"/>
            <p:nvPr/>
          </p:nvSpPr>
          <p:spPr>
            <a:xfrm>
              <a:off x="609687" y="990600"/>
              <a:ext cx="3276600" cy="369901"/>
            </a:xfrm>
            <a:prstGeom prst="rect">
              <a:avLst/>
            </a:prstGeom>
            <a:solidFill>
              <a:schemeClr val="tx1">
                <a:lumMod val="85000"/>
              </a:schemeClr>
            </a:solidFill>
          </p:spPr>
          <p:txBody>
            <a:bodyPr>
              <a:spAutoFit/>
            </a:bodyPr>
            <a:lstStyle/>
            <a:p>
              <a:pPr>
                <a:defRPr/>
              </a:pPr>
              <a:r>
                <a:rPr lang="en-US" dirty="0">
                  <a:solidFill>
                    <a:schemeClr val="bg1"/>
                  </a:solidFill>
                  <a:latin typeface="Arial" charset="0"/>
                </a:rPr>
                <a:t>Wind Rose for Pasadena, CA</a:t>
              </a:r>
            </a:p>
          </p:txBody>
        </p:sp>
        <p:grpSp>
          <p:nvGrpSpPr>
            <p:cNvPr id="12305" name="Group 117"/>
            <p:cNvGrpSpPr>
              <a:grpSpLocks/>
            </p:cNvGrpSpPr>
            <p:nvPr/>
          </p:nvGrpSpPr>
          <p:grpSpPr bwMode="auto">
            <a:xfrm>
              <a:off x="576350" y="3767050"/>
              <a:ext cx="3657600" cy="385957"/>
              <a:chOff x="576350" y="3767050"/>
              <a:chExt cx="3657600" cy="385957"/>
            </a:xfrm>
          </p:grpSpPr>
          <p:sp>
            <p:nvSpPr>
              <p:cNvPr id="115" name="TextBox 114"/>
              <p:cNvSpPr txBox="1"/>
              <p:nvPr/>
            </p:nvSpPr>
            <p:spPr>
              <a:xfrm>
                <a:off x="609687" y="3767232"/>
                <a:ext cx="3276600" cy="369899"/>
              </a:xfrm>
              <a:prstGeom prst="rect">
                <a:avLst/>
              </a:prstGeom>
              <a:solidFill>
                <a:schemeClr val="tx1">
                  <a:lumMod val="85000"/>
                </a:schemeClr>
              </a:solidFill>
            </p:spPr>
            <p:txBody>
              <a:bodyPr>
                <a:spAutoFit/>
              </a:bodyPr>
              <a:lstStyle/>
              <a:p>
                <a:pPr>
                  <a:defRPr/>
                </a:pPr>
                <a:r>
                  <a:rPr lang="en-US" dirty="0">
                    <a:solidFill>
                      <a:schemeClr val="bg1"/>
                    </a:solidFill>
                    <a:latin typeface="Arial" charset="0"/>
                  </a:rPr>
                  <a:t>   </a:t>
                </a:r>
              </a:p>
            </p:txBody>
          </p:sp>
          <p:sp>
            <p:nvSpPr>
              <p:cNvPr id="12307" name="TextBox 115"/>
              <p:cNvSpPr txBox="1">
                <a:spLocks noChangeArrowheads="1"/>
              </p:cNvSpPr>
              <p:nvPr/>
            </p:nvSpPr>
            <p:spPr bwMode="auto">
              <a:xfrm>
                <a:off x="576350" y="3783675"/>
                <a:ext cx="3657600" cy="369332"/>
              </a:xfrm>
              <a:prstGeom prst="rect">
                <a:avLst/>
              </a:prstGeom>
              <a:noFill/>
              <a:ln w="9525">
                <a:noFill/>
                <a:miter lim="800000"/>
                <a:headEnd/>
                <a:tailEnd/>
              </a:ln>
            </p:spPr>
            <p:txBody>
              <a:bodyPr>
                <a:spAutoFit/>
              </a:bodyPr>
              <a:lstStyle/>
              <a:p>
                <a:r>
                  <a:rPr lang="en-US">
                    <a:solidFill>
                      <a:schemeClr val="bg1"/>
                    </a:solidFill>
                  </a:rPr>
                  <a:t>Warm colors = higher WS (m/s)</a:t>
                </a:r>
              </a:p>
            </p:txBody>
          </p:sp>
        </p:grpSp>
      </p:grpSp>
      <p:grpSp>
        <p:nvGrpSpPr>
          <p:cNvPr id="5" name="Group 122"/>
          <p:cNvGrpSpPr>
            <a:grpSpLocks/>
          </p:cNvGrpSpPr>
          <p:nvPr/>
        </p:nvGrpSpPr>
        <p:grpSpPr bwMode="auto">
          <a:xfrm>
            <a:off x="4541838" y="993775"/>
            <a:ext cx="3943350" cy="3124200"/>
            <a:chOff x="4541335" y="993300"/>
            <a:chExt cx="3943190" cy="3124200"/>
          </a:xfrm>
        </p:grpSpPr>
        <p:pic>
          <p:nvPicPr>
            <p:cNvPr id="12296" name="Picture 3" descr="C:\Documents and Settings\jgilman\Desktop\Graph0_7.JPG"/>
            <p:cNvPicPr>
              <a:picLocks noChangeAspect="1" noChangeArrowheads="1"/>
            </p:cNvPicPr>
            <p:nvPr/>
          </p:nvPicPr>
          <p:blipFill>
            <a:blip r:embed="rId5" cstate="print"/>
            <a:srcRect l="11765" t="5927" r="11765" b="17778"/>
            <a:stretch>
              <a:fillRect/>
            </a:stretch>
          </p:blipFill>
          <p:spPr bwMode="auto">
            <a:xfrm>
              <a:off x="4541335" y="993300"/>
              <a:ext cx="3943190" cy="3124200"/>
            </a:xfrm>
            <a:prstGeom prst="rect">
              <a:avLst/>
            </a:prstGeom>
            <a:noFill/>
            <a:ln w="9525">
              <a:noFill/>
              <a:miter lim="800000"/>
              <a:headEnd/>
              <a:tailEnd/>
            </a:ln>
          </p:spPr>
        </p:pic>
        <p:grpSp>
          <p:nvGrpSpPr>
            <p:cNvPr id="12297" name="Group 121"/>
            <p:cNvGrpSpPr>
              <a:grpSpLocks/>
            </p:cNvGrpSpPr>
            <p:nvPr/>
          </p:nvGrpSpPr>
          <p:grpSpPr bwMode="auto">
            <a:xfrm rot="-717010">
              <a:off x="4581700" y="2209800"/>
              <a:ext cx="1190100" cy="838200"/>
              <a:chOff x="4448700" y="2209800"/>
              <a:chExt cx="1190100" cy="838200"/>
            </a:xfrm>
          </p:grpSpPr>
          <p:sp>
            <p:nvSpPr>
              <p:cNvPr id="120" name="Right Arrow 119"/>
              <p:cNvSpPr/>
              <p:nvPr/>
            </p:nvSpPr>
            <p:spPr bwMode="auto">
              <a:xfrm>
                <a:off x="4494997" y="2207634"/>
                <a:ext cx="1142954" cy="838200"/>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21" name="TextBox 120"/>
              <p:cNvSpPr txBox="1"/>
              <p:nvPr/>
            </p:nvSpPr>
            <p:spPr>
              <a:xfrm>
                <a:off x="4447908" y="2437651"/>
                <a:ext cx="914363" cy="369888"/>
              </a:xfrm>
              <a:prstGeom prst="rect">
                <a:avLst/>
              </a:prstGeom>
              <a:noFill/>
            </p:spPr>
            <p:txBody>
              <a:bodyPr>
                <a:spAutoFit/>
              </a:bodyPr>
              <a:lstStyle/>
              <a:p>
                <a:pPr>
                  <a:defRPr/>
                </a:pPr>
                <a:r>
                  <a:rPr lang="en-US" b="1" i="1" dirty="0">
                    <a:solidFill>
                      <a:schemeClr val="bg1"/>
                    </a:solidFill>
                    <a:effectLst>
                      <a:outerShdw blurRad="38100" dist="38100" dir="2700000" algn="tl">
                        <a:srgbClr val="000000">
                          <a:alpha val="43137"/>
                        </a:srgbClr>
                      </a:outerShdw>
                    </a:effectLst>
                  </a:rPr>
                  <a:t>Wind</a:t>
                </a: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5200650" y="2838450"/>
            <a:ext cx="3657600" cy="4572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314" name="Rectangle 64"/>
          <p:cNvSpPr>
            <a:spLocks noChangeArrowheads="1"/>
          </p:cNvSpPr>
          <p:nvPr/>
        </p:nvSpPr>
        <p:spPr bwMode="auto">
          <a:xfrm>
            <a:off x="4800600" y="1447800"/>
            <a:ext cx="4343400" cy="5029200"/>
          </a:xfrm>
          <a:prstGeom prst="rect">
            <a:avLst/>
          </a:prstGeom>
          <a:noFill/>
          <a:ln w="9525">
            <a:noFill/>
            <a:miter lim="800000"/>
            <a:headEnd/>
            <a:tailEnd/>
          </a:ln>
        </p:spPr>
        <p:txBody>
          <a:bodyPr/>
          <a:lstStyle/>
          <a:p>
            <a:pPr marL="342900" indent="-342900">
              <a:spcBef>
                <a:spcPct val="20000"/>
              </a:spcBef>
              <a:buClr>
                <a:schemeClr val="accent1"/>
              </a:buClr>
              <a:buSzPct val="65000"/>
              <a:buFont typeface="Wingdings" pitchFamily="2" charset="2"/>
              <a:buChar char="n"/>
            </a:pPr>
            <a:r>
              <a:rPr lang="en-US" sz="2200" dirty="0"/>
              <a:t>Oxidation of VOCs can lead </a:t>
            </a:r>
            <a:r>
              <a:rPr lang="en-US" sz="2200" dirty="0" smtClean="0"/>
              <a:t> to </a:t>
            </a:r>
            <a:r>
              <a:rPr lang="en-US" sz="2200" dirty="0"/>
              <a:t>the production of O</a:t>
            </a:r>
            <a:r>
              <a:rPr lang="en-US" sz="2200" baseline="-25000" dirty="0"/>
              <a:t>3</a:t>
            </a:r>
            <a:r>
              <a:rPr lang="en-US" sz="2200" dirty="0"/>
              <a:t> </a:t>
            </a:r>
          </a:p>
          <a:p>
            <a:pPr marL="342900" indent="-342900">
              <a:spcBef>
                <a:spcPct val="20000"/>
              </a:spcBef>
              <a:buClr>
                <a:schemeClr val="accent1"/>
              </a:buClr>
              <a:buSzPct val="65000"/>
            </a:pPr>
            <a:r>
              <a:rPr lang="en-US" sz="1050" dirty="0" smtClean="0"/>
              <a:t> </a:t>
            </a:r>
            <a:endParaRPr lang="en-US" sz="2200" dirty="0" smtClean="0"/>
          </a:p>
          <a:p>
            <a:pPr marL="342900" indent="-342900">
              <a:spcBef>
                <a:spcPct val="20000"/>
              </a:spcBef>
              <a:buClr>
                <a:schemeClr val="accent1"/>
              </a:buClr>
              <a:buSzPct val="65000"/>
              <a:buFont typeface="Wingdings" pitchFamily="2" charset="2"/>
              <a:buChar char="n"/>
            </a:pPr>
            <a:r>
              <a:rPr lang="en-US" sz="2200" dirty="0" smtClean="0"/>
              <a:t>VOCs react with OH and Cl</a:t>
            </a:r>
          </a:p>
          <a:p>
            <a:pPr marL="342900" indent="-342900">
              <a:spcBef>
                <a:spcPct val="20000"/>
              </a:spcBef>
              <a:buClr>
                <a:schemeClr val="accent1"/>
              </a:buClr>
              <a:buSzPct val="65000"/>
            </a:pPr>
            <a:r>
              <a:rPr lang="en-US" sz="400" dirty="0"/>
              <a:t> </a:t>
            </a:r>
            <a:r>
              <a:rPr lang="en-US" sz="400" dirty="0" smtClean="0"/>
              <a:t> </a:t>
            </a:r>
            <a:endParaRPr lang="en-US" sz="2200" dirty="0" smtClean="0"/>
          </a:p>
          <a:p>
            <a:pPr marL="342900" indent="-342900">
              <a:spcBef>
                <a:spcPct val="20000"/>
              </a:spcBef>
              <a:buClr>
                <a:schemeClr val="accent1"/>
              </a:buClr>
              <a:buSzPct val="65000"/>
            </a:pPr>
            <a:r>
              <a:rPr lang="en-US" sz="2000" b="1" dirty="0" smtClean="0">
                <a:solidFill>
                  <a:schemeClr val="bg1"/>
                </a:solidFill>
              </a:rPr>
              <a:t>      - d[VOC]/</a:t>
            </a:r>
            <a:r>
              <a:rPr lang="en-US" sz="2000" b="1" dirty="0" err="1" smtClean="0">
                <a:solidFill>
                  <a:schemeClr val="bg1"/>
                </a:solidFill>
              </a:rPr>
              <a:t>dt</a:t>
            </a:r>
            <a:r>
              <a:rPr lang="en-US" sz="2000" b="1" dirty="0" smtClean="0">
                <a:solidFill>
                  <a:schemeClr val="bg1"/>
                </a:solidFill>
              </a:rPr>
              <a:t> = </a:t>
            </a:r>
            <a:r>
              <a:rPr lang="en-US" sz="2000" b="1" dirty="0" err="1" smtClean="0">
                <a:solidFill>
                  <a:schemeClr val="bg1"/>
                </a:solidFill>
              </a:rPr>
              <a:t>k</a:t>
            </a:r>
            <a:r>
              <a:rPr lang="en-US" sz="2000" b="1" baseline="-25000" dirty="0" err="1" smtClean="0">
                <a:solidFill>
                  <a:schemeClr val="bg1"/>
                </a:solidFill>
              </a:rPr>
              <a:t>OH</a:t>
            </a:r>
            <a:r>
              <a:rPr lang="en-US" sz="2000" b="1" dirty="0" smtClean="0">
                <a:solidFill>
                  <a:schemeClr val="bg1"/>
                </a:solidFill>
              </a:rPr>
              <a:t>[OH]+</a:t>
            </a:r>
            <a:r>
              <a:rPr lang="en-US" sz="2000" b="1" dirty="0" err="1" smtClean="0">
                <a:solidFill>
                  <a:schemeClr val="bg1"/>
                </a:solidFill>
              </a:rPr>
              <a:t>k</a:t>
            </a:r>
            <a:r>
              <a:rPr lang="en-US" sz="2000" b="1" baseline="-25000" dirty="0" err="1" smtClean="0">
                <a:solidFill>
                  <a:schemeClr val="bg1"/>
                </a:solidFill>
              </a:rPr>
              <a:t>Cl</a:t>
            </a:r>
            <a:r>
              <a:rPr lang="en-US" sz="2000" b="1" dirty="0" smtClean="0">
                <a:solidFill>
                  <a:schemeClr val="bg1"/>
                </a:solidFill>
              </a:rPr>
              <a:t>[Cl]</a:t>
            </a:r>
          </a:p>
          <a:p>
            <a:pPr marL="342900" indent="-342900">
              <a:spcBef>
                <a:spcPct val="20000"/>
              </a:spcBef>
              <a:buClr>
                <a:schemeClr val="accent1"/>
              </a:buClr>
              <a:buSzPct val="65000"/>
            </a:pPr>
            <a:r>
              <a:rPr lang="en-US" sz="400" dirty="0">
                <a:solidFill>
                  <a:schemeClr val="tx2">
                    <a:lumMod val="75000"/>
                  </a:schemeClr>
                </a:solidFill>
              </a:rPr>
              <a:t> </a:t>
            </a:r>
            <a:r>
              <a:rPr lang="en-US" sz="400" dirty="0" smtClean="0">
                <a:solidFill>
                  <a:schemeClr val="tx2">
                    <a:lumMod val="75000"/>
                  </a:schemeClr>
                </a:solidFill>
              </a:rPr>
              <a:t> </a:t>
            </a:r>
          </a:p>
          <a:p>
            <a:pPr marL="800100" lvl="1" indent="-342900">
              <a:spcBef>
                <a:spcPct val="20000"/>
              </a:spcBef>
              <a:buClr>
                <a:schemeClr val="accent1"/>
              </a:buClr>
              <a:buSzPct val="65000"/>
              <a:buFont typeface="Wingdings" pitchFamily="2" charset="2"/>
              <a:buChar char="n"/>
            </a:pPr>
            <a:r>
              <a:rPr lang="en-US" sz="2000" dirty="0" smtClean="0"/>
              <a:t>[OH]  &gt;&gt; [Cl] </a:t>
            </a:r>
          </a:p>
          <a:p>
            <a:pPr marL="800100" lvl="1" indent="-342900">
              <a:spcBef>
                <a:spcPct val="20000"/>
              </a:spcBef>
              <a:buClr>
                <a:schemeClr val="accent1"/>
              </a:buClr>
              <a:buSzPct val="65000"/>
              <a:buFont typeface="Wingdings" pitchFamily="2" charset="2"/>
              <a:buChar char="n"/>
            </a:pPr>
            <a:r>
              <a:rPr lang="en-US" sz="2000" i="1" dirty="0" err="1" smtClean="0"/>
              <a:t>k</a:t>
            </a:r>
            <a:r>
              <a:rPr lang="en-US" sz="2000" baseline="-25000" dirty="0" err="1" smtClean="0"/>
              <a:t>OH</a:t>
            </a:r>
            <a:r>
              <a:rPr lang="en-US" sz="2000" dirty="0" smtClean="0"/>
              <a:t>    </a:t>
            </a:r>
            <a:r>
              <a:rPr lang="en-US" sz="2000" dirty="0"/>
              <a:t>&lt;   </a:t>
            </a:r>
            <a:r>
              <a:rPr lang="en-US" sz="2000" i="1" dirty="0" err="1"/>
              <a:t>k</a:t>
            </a:r>
            <a:r>
              <a:rPr lang="en-US" sz="2000" baseline="-25000" dirty="0" err="1"/>
              <a:t>Cl</a:t>
            </a:r>
            <a:r>
              <a:rPr lang="en-US" sz="2000"/>
              <a:t> </a:t>
            </a:r>
            <a:r>
              <a:rPr lang="en-US" sz="2000" smtClean="0"/>
              <a:t> </a:t>
            </a:r>
            <a:endParaRPr lang="en-US" sz="2000" dirty="0"/>
          </a:p>
          <a:p>
            <a:pPr marL="342900" indent="-342900">
              <a:spcBef>
                <a:spcPct val="20000"/>
              </a:spcBef>
              <a:buClr>
                <a:schemeClr val="accent1"/>
              </a:buClr>
              <a:buSzPct val="65000"/>
            </a:pPr>
            <a:r>
              <a:rPr lang="en-US" sz="1100" dirty="0"/>
              <a:t> </a:t>
            </a:r>
            <a:r>
              <a:rPr lang="en-US" sz="1100" dirty="0" smtClean="0"/>
              <a:t> </a:t>
            </a:r>
            <a:endParaRPr lang="en-US" sz="400" dirty="0"/>
          </a:p>
          <a:p>
            <a:pPr marL="342900" indent="-342900">
              <a:spcBef>
                <a:spcPct val="20000"/>
              </a:spcBef>
              <a:buClr>
                <a:schemeClr val="accent1"/>
              </a:buClr>
              <a:buSzPct val="65000"/>
              <a:buFont typeface="Wingdings" pitchFamily="2" charset="2"/>
              <a:buChar char="n"/>
            </a:pPr>
            <a:r>
              <a:rPr lang="en-US" sz="2200" dirty="0" smtClean="0"/>
              <a:t>Changes in VOC ratios       can be used to decipher   oxidation chemistry</a:t>
            </a:r>
          </a:p>
          <a:p>
            <a:pPr marL="800100" lvl="1" indent="-342900">
              <a:spcBef>
                <a:spcPct val="20000"/>
              </a:spcBef>
              <a:buClr>
                <a:schemeClr val="accent1"/>
              </a:buClr>
              <a:buSzPct val="65000"/>
              <a:buFont typeface="Wingdings" pitchFamily="2" charset="2"/>
              <a:buChar char="n"/>
            </a:pPr>
            <a:r>
              <a:rPr lang="en-US" dirty="0" smtClean="0"/>
              <a:t>Ratios are less sensitive to mixing and dilution than  absolute mixing ratios</a:t>
            </a:r>
            <a:endParaRPr lang="en-US" dirty="0"/>
          </a:p>
        </p:txBody>
      </p:sp>
      <p:grpSp>
        <p:nvGrpSpPr>
          <p:cNvPr id="26" name="Group 25"/>
          <p:cNvGrpSpPr/>
          <p:nvPr/>
        </p:nvGrpSpPr>
        <p:grpSpPr>
          <a:xfrm>
            <a:off x="587375" y="1370013"/>
            <a:ext cx="4060825" cy="4954587"/>
            <a:chOff x="587375" y="1370013"/>
            <a:chExt cx="4060825" cy="4954587"/>
          </a:xfrm>
        </p:grpSpPr>
        <p:pic>
          <p:nvPicPr>
            <p:cNvPr id="3" name="Picture 53" descr="Graph0_1"/>
            <p:cNvPicPr>
              <a:picLocks noChangeArrowheads="1"/>
            </p:cNvPicPr>
            <p:nvPr/>
          </p:nvPicPr>
          <p:blipFill>
            <a:blip r:embed="rId2" cstate="print"/>
            <a:srcRect l="2259" r="6776"/>
            <a:stretch>
              <a:fillRect/>
            </a:stretch>
          </p:blipFill>
          <p:spPr bwMode="auto">
            <a:xfrm>
              <a:off x="587375" y="1370013"/>
              <a:ext cx="4060825" cy="4954587"/>
            </a:xfrm>
            <a:prstGeom prst="rect">
              <a:avLst/>
            </a:prstGeom>
          </p:spPr>
          <p:style>
            <a:lnRef idx="2">
              <a:schemeClr val="dk1"/>
            </a:lnRef>
            <a:fillRef idx="1">
              <a:schemeClr val="lt1"/>
            </a:fillRef>
            <a:effectRef idx="0">
              <a:schemeClr val="dk1"/>
            </a:effectRef>
            <a:fontRef idx="minor">
              <a:schemeClr val="dk1"/>
            </a:fontRef>
          </p:style>
        </p:pic>
        <p:sp>
          <p:nvSpPr>
            <p:cNvPr id="13316" name="Text Box 7"/>
            <p:cNvSpPr txBox="1">
              <a:spLocks noChangeArrowheads="1"/>
            </p:cNvSpPr>
            <p:nvPr/>
          </p:nvSpPr>
          <p:spPr bwMode="auto">
            <a:xfrm>
              <a:off x="1490121" y="5603875"/>
              <a:ext cx="839717" cy="276999"/>
            </a:xfrm>
            <a:prstGeom prst="rect">
              <a:avLst/>
            </a:prstGeom>
            <a:noFill/>
            <a:ln w="9525">
              <a:noFill/>
              <a:miter lim="800000"/>
              <a:headEnd/>
              <a:tailEnd/>
            </a:ln>
          </p:spPr>
          <p:txBody>
            <a:bodyPr wrap="square">
              <a:spAutoFit/>
            </a:bodyPr>
            <a:lstStyle/>
            <a:p>
              <a:pPr algn="r">
                <a:spcBef>
                  <a:spcPct val="50000"/>
                </a:spcBef>
              </a:pPr>
              <a:r>
                <a:rPr lang="en-US" sz="1200" i="1" dirty="0">
                  <a:solidFill>
                    <a:srgbClr val="0000FF"/>
                  </a:solidFill>
                </a:rPr>
                <a:t>Ethane</a:t>
              </a:r>
            </a:p>
          </p:txBody>
        </p:sp>
        <p:sp>
          <p:nvSpPr>
            <p:cNvPr id="13317" name="Text Box 8"/>
            <p:cNvSpPr txBox="1">
              <a:spLocks noChangeArrowheads="1"/>
            </p:cNvSpPr>
            <p:nvPr/>
          </p:nvSpPr>
          <p:spPr bwMode="auto">
            <a:xfrm>
              <a:off x="1550159" y="5116513"/>
              <a:ext cx="779678" cy="274637"/>
            </a:xfrm>
            <a:prstGeom prst="rect">
              <a:avLst/>
            </a:prstGeom>
            <a:noFill/>
            <a:ln w="9525">
              <a:noFill/>
              <a:miter lim="800000"/>
              <a:headEnd/>
              <a:tailEnd/>
            </a:ln>
          </p:spPr>
          <p:txBody>
            <a:bodyPr>
              <a:spAutoFit/>
            </a:bodyPr>
            <a:lstStyle/>
            <a:p>
              <a:pPr algn="r">
                <a:spcBef>
                  <a:spcPct val="50000"/>
                </a:spcBef>
              </a:pPr>
              <a:r>
                <a:rPr lang="en-US" sz="1200">
                  <a:solidFill>
                    <a:srgbClr val="0000FF"/>
                  </a:solidFill>
                </a:rPr>
                <a:t>Propane</a:t>
              </a:r>
            </a:p>
          </p:txBody>
        </p:sp>
        <p:sp>
          <p:nvSpPr>
            <p:cNvPr id="13318" name="Text Box 9"/>
            <p:cNvSpPr txBox="1">
              <a:spLocks noChangeArrowheads="1"/>
            </p:cNvSpPr>
            <p:nvPr/>
          </p:nvSpPr>
          <p:spPr bwMode="auto">
            <a:xfrm>
              <a:off x="1266641" y="4208463"/>
              <a:ext cx="1063198" cy="274637"/>
            </a:xfrm>
            <a:prstGeom prst="rect">
              <a:avLst/>
            </a:prstGeom>
            <a:noFill/>
            <a:ln w="9525">
              <a:noFill/>
              <a:miter lim="800000"/>
              <a:headEnd/>
              <a:tailEnd/>
            </a:ln>
          </p:spPr>
          <p:txBody>
            <a:bodyPr>
              <a:spAutoFit/>
            </a:bodyPr>
            <a:lstStyle/>
            <a:p>
              <a:pPr algn="r">
                <a:spcBef>
                  <a:spcPct val="50000"/>
                </a:spcBef>
              </a:pPr>
              <a:r>
                <a:rPr lang="en-US" sz="1200" i="1">
                  <a:solidFill>
                    <a:srgbClr val="0000FF"/>
                  </a:solidFill>
                </a:rPr>
                <a:t>iso</a:t>
              </a:r>
              <a:r>
                <a:rPr lang="en-US" sz="1200">
                  <a:solidFill>
                    <a:srgbClr val="0000FF"/>
                  </a:solidFill>
                </a:rPr>
                <a:t>-Butane</a:t>
              </a:r>
            </a:p>
          </p:txBody>
        </p:sp>
        <p:sp>
          <p:nvSpPr>
            <p:cNvPr id="13319" name="Text Box 10"/>
            <p:cNvSpPr txBox="1">
              <a:spLocks noChangeArrowheads="1"/>
            </p:cNvSpPr>
            <p:nvPr/>
          </p:nvSpPr>
          <p:spPr bwMode="auto">
            <a:xfrm>
              <a:off x="1266641" y="4029075"/>
              <a:ext cx="1063198" cy="274638"/>
            </a:xfrm>
            <a:prstGeom prst="rect">
              <a:avLst/>
            </a:prstGeom>
            <a:noFill/>
            <a:ln w="9525">
              <a:noFill/>
              <a:miter lim="800000"/>
              <a:headEnd/>
              <a:tailEnd/>
            </a:ln>
          </p:spPr>
          <p:txBody>
            <a:bodyPr>
              <a:spAutoFit/>
            </a:bodyPr>
            <a:lstStyle/>
            <a:p>
              <a:pPr algn="r">
                <a:spcBef>
                  <a:spcPct val="50000"/>
                </a:spcBef>
              </a:pPr>
              <a:r>
                <a:rPr lang="en-US" sz="1200" i="1">
                  <a:solidFill>
                    <a:srgbClr val="0000FF"/>
                  </a:solidFill>
                </a:rPr>
                <a:t>n</a:t>
              </a:r>
              <a:r>
                <a:rPr lang="en-US" sz="1200">
                  <a:solidFill>
                    <a:srgbClr val="0000FF"/>
                  </a:solidFill>
                </a:rPr>
                <a:t>-Butane</a:t>
              </a:r>
            </a:p>
          </p:txBody>
        </p:sp>
        <p:sp>
          <p:nvSpPr>
            <p:cNvPr id="13320" name="Text Box 11"/>
            <p:cNvSpPr txBox="1">
              <a:spLocks noChangeArrowheads="1"/>
            </p:cNvSpPr>
            <p:nvPr/>
          </p:nvSpPr>
          <p:spPr bwMode="auto">
            <a:xfrm>
              <a:off x="1266641" y="2601913"/>
              <a:ext cx="1063198" cy="274637"/>
            </a:xfrm>
            <a:prstGeom prst="rect">
              <a:avLst/>
            </a:prstGeom>
            <a:noFill/>
            <a:ln w="9525">
              <a:noFill/>
              <a:miter lim="800000"/>
              <a:headEnd/>
              <a:tailEnd/>
            </a:ln>
          </p:spPr>
          <p:txBody>
            <a:bodyPr>
              <a:spAutoFit/>
            </a:bodyPr>
            <a:lstStyle/>
            <a:p>
              <a:pPr algn="r">
                <a:spcBef>
                  <a:spcPct val="50000"/>
                </a:spcBef>
              </a:pPr>
              <a:r>
                <a:rPr lang="en-US" sz="1200" i="1">
                  <a:solidFill>
                    <a:srgbClr val="0000FF"/>
                  </a:solidFill>
                </a:rPr>
                <a:t>iso</a:t>
              </a:r>
              <a:r>
                <a:rPr lang="en-US" sz="1200">
                  <a:solidFill>
                    <a:srgbClr val="0000FF"/>
                  </a:solidFill>
                </a:rPr>
                <a:t>-Pentane</a:t>
              </a:r>
            </a:p>
          </p:txBody>
        </p:sp>
        <p:sp>
          <p:nvSpPr>
            <p:cNvPr id="13321" name="Text Box 12"/>
            <p:cNvSpPr txBox="1">
              <a:spLocks noChangeArrowheads="1"/>
            </p:cNvSpPr>
            <p:nvPr/>
          </p:nvSpPr>
          <p:spPr bwMode="auto">
            <a:xfrm>
              <a:off x="1266641" y="2438400"/>
              <a:ext cx="1063198" cy="274638"/>
            </a:xfrm>
            <a:prstGeom prst="rect">
              <a:avLst/>
            </a:prstGeom>
            <a:noFill/>
            <a:ln w="9525">
              <a:noFill/>
              <a:miter lim="800000"/>
              <a:headEnd/>
              <a:tailEnd/>
            </a:ln>
          </p:spPr>
          <p:txBody>
            <a:bodyPr>
              <a:spAutoFit/>
            </a:bodyPr>
            <a:lstStyle/>
            <a:p>
              <a:pPr algn="r">
                <a:spcBef>
                  <a:spcPct val="50000"/>
                </a:spcBef>
              </a:pPr>
              <a:r>
                <a:rPr lang="en-US" sz="1200" i="1">
                  <a:solidFill>
                    <a:srgbClr val="0000FF"/>
                  </a:solidFill>
                </a:rPr>
                <a:t>n</a:t>
              </a:r>
              <a:r>
                <a:rPr lang="en-US" sz="1200">
                  <a:solidFill>
                    <a:srgbClr val="0000FF"/>
                  </a:solidFill>
                </a:rPr>
                <a:t>-Pentane</a:t>
              </a:r>
            </a:p>
          </p:txBody>
        </p:sp>
        <p:sp>
          <p:nvSpPr>
            <p:cNvPr id="13322" name="Text Box 13"/>
            <p:cNvSpPr txBox="1">
              <a:spLocks noChangeArrowheads="1"/>
            </p:cNvSpPr>
            <p:nvPr/>
          </p:nvSpPr>
          <p:spPr bwMode="auto">
            <a:xfrm>
              <a:off x="3109517" y="4868863"/>
              <a:ext cx="1024577" cy="276999"/>
            </a:xfrm>
            <a:prstGeom prst="rect">
              <a:avLst/>
            </a:prstGeom>
            <a:noFill/>
            <a:ln w="9525">
              <a:noFill/>
              <a:miter lim="800000"/>
              <a:headEnd/>
              <a:tailEnd/>
            </a:ln>
          </p:spPr>
          <p:txBody>
            <a:bodyPr wrap="square">
              <a:spAutoFit/>
            </a:bodyPr>
            <a:lstStyle/>
            <a:p>
              <a:pPr>
                <a:spcBef>
                  <a:spcPct val="50000"/>
                </a:spcBef>
              </a:pPr>
              <a:r>
                <a:rPr lang="en-US" sz="1200" i="1" dirty="0">
                  <a:solidFill>
                    <a:srgbClr val="008000"/>
                  </a:solidFill>
                </a:rPr>
                <a:t>Ethane</a:t>
              </a:r>
            </a:p>
          </p:txBody>
        </p:sp>
        <p:sp>
          <p:nvSpPr>
            <p:cNvPr id="13323" name="Text Box 14"/>
            <p:cNvSpPr txBox="1">
              <a:spLocks noChangeArrowheads="1"/>
            </p:cNvSpPr>
            <p:nvPr/>
          </p:nvSpPr>
          <p:spPr bwMode="auto">
            <a:xfrm>
              <a:off x="3109517" y="3481388"/>
              <a:ext cx="779678" cy="274637"/>
            </a:xfrm>
            <a:prstGeom prst="rect">
              <a:avLst/>
            </a:prstGeom>
            <a:noFill/>
            <a:ln w="9525">
              <a:noFill/>
              <a:miter lim="800000"/>
              <a:headEnd/>
              <a:tailEnd/>
            </a:ln>
          </p:spPr>
          <p:txBody>
            <a:bodyPr>
              <a:spAutoFit/>
            </a:bodyPr>
            <a:lstStyle/>
            <a:p>
              <a:pPr>
                <a:spcBef>
                  <a:spcPct val="50000"/>
                </a:spcBef>
              </a:pPr>
              <a:r>
                <a:rPr lang="en-US" sz="1200" dirty="0">
                  <a:solidFill>
                    <a:srgbClr val="008000"/>
                  </a:solidFill>
                </a:rPr>
                <a:t>Propane</a:t>
              </a:r>
            </a:p>
          </p:txBody>
        </p:sp>
        <p:sp>
          <p:nvSpPr>
            <p:cNvPr id="13324" name="Text Box 15"/>
            <p:cNvSpPr txBox="1">
              <a:spLocks noChangeArrowheads="1"/>
            </p:cNvSpPr>
            <p:nvPr/>
          </p:nvSpPr>
          <p:spPr bwMode="auto">
            <a:xfrm>
              <a:off x="3109517" y="3230563"/>
              <a:ext cx="1063198" cy="274637"/>
            </a:xfrm>
            <a:prstGeom prst="rect">
              <a:avLst/>
            </a:prstGeom>
            <a:noFill/>
            <a:ln w="9525">
              <a:noFill/>
              <a:miter lim="800000"/>
              <a:headEnd/>
              <a:tailEnd/>
            </a:ln>
          </p:spPr>
          <p:txBody>
            <a:bodyPr>
              <a:spAutoFit/>
            </a:bodyPr>
            <a:lstStyle/>
            <a:p>
              <a:pPr>
                <a:spcBef>
                  <a:spcPct val="50000"/>
                </a:spcBef>
              </a:pPr>
              <a:r>
                <a:rPr lang="en-US" sz="1200" i="1">
                  <a:solidFill>
                    <a:srgbClr val="008000"/>
                  </a:solidFill>
                </a:rPr>
                <a:t>iso</a:t>
              </a:r>
              <a:r>
                <a:rPr lang="en-US" sz="1200">
                  <a:solidFill>
                    <a:srgbClr val="008000"/>
                  </a:solidFill>
                </a:rPr>
                <a:t>-Butane</a:t>
              </a:r>
            </a:p>
          </p:txBody>
        </p:sp>
        <p:sp>
          <p:nvSpPr>
            <p:cNvPr id="13325" name="Text Box 16"/>
            <p:cNvSpPr txBox="1">
              <a:spLocks noChangeArrowheads="1"/>
            </p:cNvSpPr>
            <p:nvPr/>
          </p:nvSpPr>
          <p:spPr bwMode="auto">
            <a:xfrm>
              <a:off x="3109517" y="2628900"/>
              <a:ext cx="1063198" cy="274638"/>
            </a:xfrm>
            <a:prstGeom prst="rect">
              <a:avLst/>
            </a:prstGeom>
            <a:noFill/>
            <a:ln w="9525">
              <a:noFill/>
              <a:miter lim="800000"/>
              <a:headEnd/>
              <a:tailEnd/>
            </a:ln>
          </p:spPr>
          <p:txBody>
            <a:bodyPr>
              <a:spAutoFit/>
            </a:bodyPr>
            <a:lstStyle/>
            <a:p>
              <a:pPr>
                <a:spcBef>
                  <a:spcPct val="50000"/>
                </a:spcBef>
              </a:pPr>
              <a:r>
                <a:rPr lang="en-US" sz="1200" i="1">
                  <a:solidFill>
                    <a:srgbClr val="008000"/>
                  </a:solidFill>
                </a:rPr>
                <a:t>n</a:t>
              </a:r>
              <a:r>
                <a:rPr lang="en-US" sz="1200">
                  <a:solidFill>
                    <a:srgbClr val="008000"/>
                  </a:solidFill>
                </a:rPr>
                <a:t>-Butane</a:t>
              </a:r>
            </a:p>
          </p:txBody>
        </p:sp>
        <p:sp>
          <p:nvSpPr>
            <p:cNvPr id="13326" name="Text Box 17"/>
            <p:cNvSpPr txBox="1">
              <a:spLocks noChangeArrowheads="1"/>
            </p:cNvSpPr>
            <p:nvPr/>
          </p:nvSpPr>
          <p:spPr bwMode="auto">
            <a:xfrm>
              <a:off x="3109517" y="2466975"/>
              <a:ext cx="1063198" cy="274638"/>
            </a:xfrm>
            <a:prstGeom prst="rect">
              <a:avLst/>
            </a:prstGeom>
            <a:noFill/>
            <a:ln w="9525">
              <a:noFill/>
              <a:miter lim="800000"/>
              <a:headEnd/>
              <a:tailEnd/>
            </a:ln>
          </p:spPr>
          <p:txBody>
            <a:bodyPr>
              <a:spAutoFit/>
            </a:bodyPr>
            <a:lstStyle/>
            <a:p>
              <a:pPr>
                <a:spcBef>
                  <a:spcPct val="50000"/>
                </a:spcBef>
              </a:pPr>
              <a:r>
                <a:rPr lang="en-US" sz="1200" i="1">
                  <a:solidFill>
                    <a:srgbClr val="008000"/>
                  </a:solidFill>
                </a:rPr>
                <a:t>iso</a:t>
              </a:r>
              <a:r>
                <a:rPr lang="en-US" sz="1200">
                  <a:solidFill>
                    <a:srgbClr val="008000"/>
                  </a:solidFill>
                </a:rPr>
                <a:t>-Pentane</a:t>
              </a:r>
            </a:p>
          </p:txBody>
        </p:sp>
        <p:sp>
          <p:nvSpPr>
            <p:cNvPr id="13327" name="Text Box 18"/>
            <p:cNvSpPr txBox="1">
              <a:spLocks noChangeArrowheads="1"/>
            </p:cNvSpPr>
            <p:nvPr/>
          </p:nvSpPr>
          <p:spPr bwMode="auto">
            <a:xfrm>
              <a:off x="3109517" y="2308225"/>
              <a:ext cx="1063198" cy="274638"/>
            </a:xfrm>
            <a:prstGeom prst="rect">
              <a:avLst/>
            </a:prstGeom>
            <a:noFill/>
            <a:ln w="9525">
              <a:noFill/>
              <a:miter lim="800000"/>
              <a:headEnd/>
              <a:tailEnd/>
            </a:ln>
          </p:spPr>
          <p:txBody>
            <a:bodyPr>
              <a:spAutoFit/>
            </a:bodyPr>
            <a:lstStyle/>
            <a:p>
              <a:pPr>
                <a:spcBef>
                  <a:spcPct val="50000"/>
                </a:spcBef>
              </a:pPr>
              <a:r>
                <a:rPr lang="en-US" sz="1200" i="1">
                  <a:solidFill>
                    <a:srgbClr val="008000"/>
                  </a:solidFill>
                </a:rPr>
                <a:t>n</a:t>
              </a:r>
              <a:r>
                <a:rPr lang="en-US" sz="1200">
                  <a:solidFill>
                    <a:srgbClr val="008000"/>
                  </a:solidFill>
                </a:rPr>
                <a:t>-Pentane</a:t>
              </a:r>
            </a:p>
          </p:txBody>
        </p:sp>
        <p:sp>
          <p:nvSpPr>
            <p:cNvPr id="13328" name="Text Box 36"/>
            <p:cNvSpPr txBox="1">
              <a:spLocks noChangeArrowheads="1"/>
            </p:cNvSpPr>
            <p:nvPr/>
          </p:nvSpPr>
          <p:spPr bwMode="auto">
            <a:xfrm>
              <a:off x="1447800" y="4926013"/>
              <a:ext cx="882037" cy="274637"/>
            </a:xfrm>
            <a:prstGeom prst="rect">
              <a:avLst/>
            </a:prstGeom>
            <a:noFill/>
            <a:ln w="9525">
              <a:noFill/>
              <a:miter lim="800000"/>
              <a:headEnd/>
              <a:tailEnd/>
            </a:ln>
          </p:spPr>
          <p:txBody>
            <a:bodyPr wrap="square">
              <a:spAutoFit/>
            </a:bodyPr>
            <a:lstStyle/>
            <a:p>
              <a:pPr algn="r">
                <a:spcBef>
                  <a:spcPct val="50000"/>
                </a:spcBef>
              </a:pPr>
              <a:r>
                <a:rPr lang="en-US" sz="1200" dirty="0">
                  <a:solidFill>
                    <a:srgbClr val="0000FF"/>
                  </a:solidFill>
                </a:rPr>
                <a:t>Benzene</a:t>
              </a:r>
            </a:p>
          </p:txBody>
        </p:sp>
        <p:sp>
          <p:nvSpPr>
            <p:cNvPr id="13329" name="Text Box 37"/>
            <p:cNvSpPr txBox="1">
              <a:spLocks noChangeArrowheads="1"/>
            </p:cNvSpPr>
            <p:nvPr/>
          </p:nvSpPr>
          <p:spPr bwMode="auto">
            <a:xfrm>
              <a:off x="1408400" y="5311775"/>
              <a:ext cx="921438" cy="274638"/>
            </a:xfrm>
            <a:prstGeom prst="rect">
              <a:avLst/>
            </a:prstGeom>
            <a:noFill/>
            <a:ln w="9525">
              <a:noFill/>
              <a:miter lim="800000"/>
              <a:headEnd/>
              <a:tailEnd/>
            </a:ln>
          </p:spPr>
          <p:txBody>
            <a:bodyPr>
              <a:spAutoFit/>
            </a:bodyPr>
            <a:lstStyle/>
            <a:p>
              <a:pPr algn="r">
                <a:spcBef>
                  <a:spcPct val="50000"/>
                </a:spcBef>
              </a:pPr>
              <a:r>
                <a:rPr lang="en-US" sz="1200" dirty="0">
                  <a:solidFill>
                    <a:srgbClr val="0000FF"/>
                  </a:solidFill>
                </a:rPr>
                <a:t>Acetylene</a:t>
              </a:r>
            </a:p>
          </p:txBody>
        </p:sp>
        <p:sp>
          <p:nvSpPr>
            <p:cNvPr id="13330" name="Text Box 38"/>
            <p:cNvSpPr txBox="1">
              <a:spLocks noChangeArrowheads="1"/>
            </p:cNvSpPr>
            <p:nvPr/>
          </p:nvSpPr>
          <p:spPr bwMode="auto">
            <a:xfrm>
              <a:off x="3109516" y="5700713"/>
              <a:ext cx="1081483" cy="276999"/>
            </a:xfrm>
            <a:prstGeom prst="rect">
              <a:avLst/>
            </a:prstGeom>
            <a:noFill/>
            <a:ln w="9525">
              <a:noFill/>
              <a:miter lim="800000"/>
              <a:headEnd/>
              <a:tailEnd/>
            </a:ln>
          </p:spPr>
          <p:txBody>
            <a:bodyPr wrap="square">
              <a:spAutoFit/>
            </a:bodyPr>
            <a:lstStyle/>
            <a:p>
              <a:pPr>
                <a:spcBef>
                  <a:spcPct val="50000"/>
                </a:spcBef>
              </a:pPr>
              <a:r>
                <a:rPr lang="en-US" sz="1200" dirty="0">
                  <a:solidFill>
                    <a:srgbClr val="008000"/>
                  </a:solidFill>
                </a:rPr>
                <a:t>Benzene</a:t>
              </a:r>
            </a:p>
          </p:txBody>
        </p:sp>
        <p:sp>
          <p:nvSpPr>
            <p:cNvPr id="13331" name="Text Box 39"/>
            <p:cNvSpPr txBox="1">
              <a:spLocks noChangeArrowheads="1"/>
            </p:cNvSpPr>
            <p:nvPr/>
          </p:nvSpPr>
          <p:spPr bwMode="auto">
            <a:xfrm>
              <a:off x="3109517" y="4524375"/>
              <a:ext cx="1132601" cy="276999"/>
            </a:xfrm>
            <a:prstGeom prst="rect">
              <a:avLst/>
            </a:prstGeom>
            <a:noFill/>
            <a:ln w="9525">
              <a:noFill/>
              <a:miter lim="800000"/>
              <a:headEnd/>
              <a:tailEnd/>
            </a:ln>
          </p:spPr>
          <p:txBody>
            <a:bodyPr>
              <a:spAutoFit/>
            </a:bodyPr>
            <a:lstStyle/>
            <a:p>
              <a:pPr>
                <a:spcBef>
                  <a:spcPct val="50000"/>
                </a:spcBef>
              </a:pPr>
              <a:r>
                <a:rPr lang="en-US" sz="1200" dirty="0">
                  <a:solidFill>
                    <a:srgbClr val="008000"/>
                  </a:solidFill>
                </a:rPr>
                <a:t>Acetylene</a:t>
              </a:r>
            </a:p>
          </p:txBody>
        </p:sp>
        <p:sp>
          <p:nvSpPr>
            <p:cNvPr id="13332" name="Text Box 40"/>
            <p:cNvSpPr txBox="1">
              <a:spLocks noChangeArrowheads="1"/>
            </p:cNvSpPr>
            <p:nvPr/>
          </p:nvSpPr>
          <p:spPr bwMode="auto">
            <a:xfrm rot="16200000">
              <a:off x="-1509412" y="3679667"/>
              <a:ext cx="4672012" cy="313052"/>
            </a:xfrm>
            <a:prstGeom prst="rect">
              <a:avLst/>
            </a:prstGeom>
            <a:noFill/>
            <a:ln w="9525">
              <a:noFill/>
              <a:miter lim="800000"/>
              <a:headEnd/>
              <a:tailEnd/>
            </a:ln>
          </p:spPr>
          <p:txBody>
            <a:bodyPr>
              <a:spAutoFit/>
            </a:bodyPr>
            <a:lstStyle/>
            <a:p>
              <a:pPr algn="ctr">
                <a:spcBef>
                  <a:spcPct val="50000"/>
                </a:spcBef>
              </a:pPr>
              <a:r>
                <a:rPr lang="en-US" sz="1600">
                  <a:solidFill>
                    <a:schemeClr val="bg1"/>
                  </a:solidFill>
                </a:rPr>
                <a:t>Reaction Rate Coefficients (cm</a:t>
              </a:r>
              <a:r>
                <a:rPr lang="en-US" sz="1600" baseline="30000">
                  <a:solidFill>
                    <a:schemeClr val="bg1"/>
                  </a:solidFill>
                </a:rPr>
                <a:t>3</a:t>
              </a:r>
              <a:r>
                <a:rPr lang="en-US" sz="1600">
                  <a:solidFill>
                    <a:schemeClr val="bg1"/>
                  </a:solidFill>
                </a:rPr>
                <a:t> molec</a:t>
              </a:r>
              <a:r>
                <a:rPr lang="en-US" sz="1600" baseline="30000">
                  <a:solidFill>
                    <a:schemeClr val="bg1"/>
                  </a:solidFill>
                </a:rPr>
                <a:t>-1</a:t>
              </a:r>
              <a:r>
                <a:rPr lang="en-US" sz="1600">
                  <a:solidFill>
                    <a:schemeClr val="bg1"/>
                  </a:solidFill>
                </a:rPr>
                <a:t> s</a:t>
              </a:r>
              <a:r>
                <a:rPr lang="en-US" sz="1600" baseline="30000">
                  <a:solidFill>
                    <a:schemeClr val="bg1"/>
                  </a:solidFill>
                </a:rPr>
                <a:t>-1</a:t>
              </a:r>
              <a:r>
                <a:rPr lang="en-US" sz="1600">
                  <a:solidFill>
                    <a:schemeClr val="bg1"/>
                  </a:solidFill>
                </a:rPr>
                <a:t>)</a:t>
              </a:r>
            </a:p>
          </p:txBody>
        </p:sp>
        <p:sp>
          <p:nvSpPr>
            <p:cNvPr id="35" name="Text Box 68"/>
            <p:cNvSpPr txBox="1">
              <a:spLocks noChangeArrowheads="1"/>
            </p:cNvSpPr>
            <p:nvPr/>
          </p:nvSpPr>
          <p:spPr bwMode="auto">
            <a:xfrm>
              <a:off x="1123404" y="1712913"/>
              <a:ext cx="1771996" cy="461962"/>
            </a:xfrm>
            <a:prstGeom prst="rect">
              <a:avLst/>
            </a:prstGeom>
            <a:noFill/>
            <a:ln w="9525">
              <a:noFill/>
              <a:miter lim="800000"/>
              <a:headEnd/>
              <a:tailEnd/>
            </a:ln>
            <a:effectLst/>
          </p:spPr>
          <p:txBody>
            <a:bodyPr>
              <a:spAutoFit/>
            </a:bodyPr>
            <a:lstStyle/>
            <a:p>
              <a:pPr algn="ctr">
                <a:spcBef>
                  <a:spcPct val="50000"/>
                </a:spcBef>
                <a:defRPr/>
              </a:pPr>
              <a:r>
                <a:rPr lang="en-US" sz="2400" b="1" i="1" dirty="0" err="1">
                  <a:solidFill>
                    <a:srgbClr val="0000FF"/>
                  </a:solidFill>
                  <a:effectLst>
                    <a:outerShdw blurRad="38100" dist="38100" dir="2700000" algn="tl">
                      <a:srgbClr val="C0C0C0"/>
                    </a:outerShdw>
                  </a:effectLst>
                  <a:latin typeface="Arial" charset="0"/>
                  <a:cs typeface="Arial" pitchFamily="34" charset="0"/>
                </a:rPr>
                <a:t>k</a:t>
              </a:r>
              <a:r>
                <a:rPr lang="en-US" sz="2400" b="1" baseline="-25000" dirty="0" err="1">
                  <a:solidFill>
                    <a:srgbClr val="0000FF"/>
                  </a:solidFill>
                  <a:effectLst>
                    <a:outerShdw blurRad="38100" dist="38100" dir="2700000" algn="tl">
                      <a:srgbClr val="C0C0C0"/>
                    </a:outerShdw>
                  </a:effectLst>
                  <a:latin typeface="Arial" charset="0"/>
                </a:rPr>
                <a:t>OH</a:t>
              </a:r>
              <a:r>
                <a:rPr lang="en-US" b="1" dirty="0">
                  <a:solidFill>
                    <a:srgbClr val="0000FF"/>
                  </a:solidFill>
                  <a:effectLst>
                    <a:outerShdw blurRad="38100" dist="38100" dir="2700000" algn="tl">
                      <a:srgbClr val="C0C0C0"/>
                    </a:outerShdw>
                  </a:effectLst>
                  <a:latin typeface="Arial" charset="0"/>
                </a:rPr>
                <a:t> </a:t>
              </a:r>
              <a:r>
                <a:rPr lang="en-US" b="1" dirty="0">
                  <a:solidFill>
                    <a:srgbClr val="0000FF"/>
                  </a:solidFill>
                  <a:effectLst>
                    <a:outerShdw blurRad="38100" dist="38100" dir="2700000" algn="tl">
                      <a:srgbClr val="C0C0C0"/>
                    </a:outerShdw>
                  </a:effectLst>
                  <a:latin typeface="Arial" charset="0"/>
                  <a:cs typeface="Arial" pitchFamily="34" charset="0"/>
                </a:rPr>
                <a:t>×</a:t>
              </a:r>
              <a:r>
                <a:rPr lang="en-US" b="1" dirty="0">
                  <a:solidFill>
                    <a:srgbClr val="0000FF"/>
                  </a:solidFill>
                  <a:effectLst>
                    <a:outerShdw blurRad="38100" dist="38100" dir="2700000" algn="tl">
                      <a:srgbClr val="C0C0C0"/>
                    </a:outerShdw>
                  </a:effectLst>
                  <a:latin typeface="Arial" charset="0"/>
                </a:rPr>
                <a:t>10</a:t>
              </a:r>
              <a:r>
                <a:rPr lang="en-US" b="1" baseline="30000" dirty="0">
                  <a:solidFill>
                    <a:srgbClr val="0000FF"/>
                  </a:solidFill>
                  <a:effectLst>
                    <a:outerShdw blurRad="38100" dist="38100" dir="2700000" algn="tl">
                      <a:srgbClr val="C0C0C0"/>
                    </a:outerShdw>
                  </a:effectLst>
                  <a:latin typeface="Arial" charset="0"/>
                </a:rPr>
                <a:t>-12</a:t>
              </a:r>
            </a:p>
          </p:txBody>
        </p:sp>
        <p:sp>
          <p:nvSpPr>
            <p:cNvPr id="36" name="Text Box 69"/>
            <p:cNvSpPr txBox="1">
              <a:spLocks noChangeArrowheads="1"/>
            </p:cNvSpPr>
            <p:nvPr/>
          </p:nvSpPr>
          <p:spPr bwMode="auto">
            <a:xfrm>
              <a:off x="2541002" y="1698625"/>
              <a:ext cx="1771996" cy="461963"/>
            </a:xfrm>
            <a:prstGeom prst="rect">
              <a:avLst/>
            </a:prstGeom>
            <a:noFill/>
            <a:ln w="9525">
              <a:noFill/>
              <a:miter lim="800000"/>
              <a:headEnd/>
              <a:tailEnd/>
            </a:ln>
            <a:effectLst/>
          </p:spPr>
          <p:txBody>
            <a:bodyPr>
              <a:spAutoFit/>
            </a:bodyPr>
            <a:lstStyle/>
            <a:p>
              <a:pPr algn="ctr">
                <a:spcBef>
                  <a:spcPct val="50000"/>
                </a:spcBef>
                <a:defRPr/>
              </a:pPr>
              <a:r>
                <a:rPr lang="en-US" sz="2400" b="1" i="1" dirty="0" err="1">
                  <a:solidFill>
                    <a:srgbClr val="008000"/>
                  </a:solidFill>
                  <a:effectLst>
                    <a:outerShdw blurRad="38100" dist="38100" dir="2700000" algn="tl">
                      <a:srgbClr val="C0C0C0"/>
                    </a:outerShdw>
                  </a:effectLst>
                  <a:latin typeface="Arial" charset="0"/>
                  <a:cs typeface="Arial" pitchFamily="34" charset="0"/>
                </a:rPr>
                <a:t>k</a:t>
              </a:r>
              <a:r>
                <a:rPr lang="en-US" sz="2400" b="1" baseline="-25000" dirty="0" err="1">
                  <a:solidFill>
                    <a:srgbClr val="008000"/>
                  </a:solidFill>
                  <a:effectLst>
                    <a:outerShdw blurRad="38100" dist="38100" dir="2700000" algn="tl">
                      <a:srgbClr val="C0C0C0"/>
                    </a:outerShdw>
                  </a:effectLst>
                  <a:latin typeface="Arial" charset="0"/>
                </a:rPr>
                <a:t>Cl</a:t>
              </a:r>
              <a:r>
                <a:rPr lang="en-US" b="1" dirty="0">
                  <a:solidFill>
                    <a:srgbClr val="008000"/>
                  </a:solidFill>
                  <a:effectLst>
                    <a:outerShdw blurRad="38100" dist="38100" dir="2700000" algn="tl">
                      <a:srgbClr val="C0C0C0"/>
                    </a:outerShdw>
                  </a:effectLst>
                  <a:latin typeface="Arial" charset="0"/>
                </a:rPr>
                <a:t> </a:t>
              </a:r>
              <a:r>
                <a:rPr lang="en-US" b="1" dirty="0">
                  <a:solidFill>
                    <a:srgbClr val="008000"/>
                  </a:solidFill>
                  <a:effectLst>
                    <a:outerShdw blurRad="38100" dist="38100" dir="2700000" algn="tl">
                      <a:srgbClr val="C0C0C0"/>
                    </a:outerShdw>
                  </a:effectLst>
                  <a:latin typeface="Arial" charset="0"/>
                  <a:cs typeface="Arial" pitchFamily="34" charset="0"/>
                </a:rPr>
                <a:t>×</a:t>
              </a:r>
              <a:r>
                <a:rPr lang="en-US" b="1" dirty="0">
                  <a:solidFill>
                    <a:srgbClr val="008000"/>
                  </a:solidFill>
                  <a:effectLst>
                    <a:outerShdw blurRad="38100" dist="38100" dir="2700000" algn="tl">
                      <a:srgbClr val="C0C0C0"/>
                    </a:outerShdw>
                  </a:effectLst>
                  <a:latin typeface="Arial" charset="0"/>
                </a:rPr>
                <a:t>10</a:t>
              </a:r>
              <a:r>
                <a:rPr lang="en-US" b="1" baseline="30000" dirty="0">
                  <a:solidFill>
                    <a:srgbClr val="008000"/>
                  </a:solidFill>
                  <a:effectLst>
                    <a:outerShdw blurRad="38100" dist="38100" dir="2700000" algn="tl">
                      <a:srgbClr val="C0C0C0"/>
                    </a:outerShdw>
                  </a:effectLst>
                  <a:latin typeface="Arial" charset="0"/>
                </a:rPr>
                <a:t>-11</a:t>
              </a:r>
            </a:p>
          </p:txBody>
        </p:sp>
      </p:grpSp>
      <p:sp>
        <p:nvSpPr>
          <p:cNvPr id="37" name="Title 1"/>
          <p:cNvSpPr txBox="1">
            <a:spLocks/>
          </p:cNvSpPr>
          <p:nvPr/>
        </p:nvSpPr>
        <p:spPr>
          <a:xfrm>
            <a:off x="381000" y="230188"/>
            <a:ext cx="8763000" cy="498598"/>
          </a:xfrm>
          <a:prstGeom prst="rect">
            <a:avLst/>
          </a:prstGeom>
        </p:spPr>
        <p:txBody>
          <a:bodyPr/>
          <a:lstStyle/>
          <a:p>
            <a:pPr defTabSz="914363" fontAlgn="auto">
              <a:lnSpc>
                <a:spcPct val="90000"/>
              </a:lnSpc>
              <a:spcAft>
                <a:spcPts val="0"/>
              </a:spcAft>
              <a:defRPr/>
            </a:pPr>
            <a:r>
              <a:rPr lang="en-US"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What can VOCs tell us about oxidation chemistry?</a:t>
            </a:r>
          </a:p>
        </p:txBody>
      </p:sp>
      <p:sp>
        <p:nvSpPr>
          <p:cNvPr id="27" name="TextBox 26"/>
          <p:cNvSpPr txBox="1"/>
          <p:nvPr/>
        </p:nvSpPr>
        <p:spPr>
          <a:xfrm>
            <a:off x="4419600" y="6412468"/>
            <a:ext cx="4724400" cy="369332"/>
          </a:xfrm>
          <a:prstGeom prst="rect">
            <a:avLst/>
          </a:prstGeom>
          <a:noFill/>
        </p:spPr>
        <p:txBody>
          <a:bodyPr wrap="square" rtlCol="0">
            <a:spAutoFit/>
          </a:bodyPr>
          <a:lstStyle/>
          <a:p>
            <a:pPr algn="r"/>
            <a:r>
              <a:rPr lang="en-US" i="1" dirty="0" smtClean="0">
                <a:solidFill>
                  <a:schemeClr val="tx1">
                    <a:lumMod val="85000"/>
                  </a:schemeClr>
                </a:solidFill>
              </a:rPr>
              <a:t>Parrish, et al. (1992), </a:t>
            </a:r>
            <a:r>
              <a:rPr lang="en-US" i="1" dirty="0" err="1" smtClean="0">
                <a:solidFill>
                  <a:schemeClr val="tx1">
                    <a:lumMod val="85000"/>
                  </a:schemeClr>
                </a:solidFill>
              </a:rPr>
              <a:t>Helmig</a:t>
            </a:r>
            <a:r>
              <a:rPr lang="en-US" i="1" dirty="0" smtClean="0">
                <a:solidFill>
                  <a:schemeClr val="tx1">
                    <a:lumMod val="85000"/>
                  </a:schemeClr>
                </a:solidFill>
              </a:rPr>
              <a:t>, et. al (2008)</a:t>
            </a:r>
            <a:endParaRPr lang="en-US" i="1" dirty="0">
              <a:solidFill>
                <a:schemeClr val="tx1">
                  <a:lumMod val="8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1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1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14">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gilman\Desktop\Layout0.JPG"/>
          <p:cNvPicPr>
            <a:picLocks noChangeAspect="1" noChangeArrowheads="1"/>
          </p:cNvPicPr>
          <p:nvPr/>
        </p:nvPicPr>
        <p:blipFill>
          <a:blip r:embed="rId2" cstate="print"/>
          <a:srcRect r="5147" b="49920"/>
          <a:stretch>
            <a:fillRect/>
          </a:stretch>
        </p:blipFill>
        <p:spPr bwMode="auto">
          <a:xfrm>
            <a:off x="381000" y="1031034"/>
            <a:ext cx="4048253" cy="3581400"/>
          </a:xfrm>
          <a:prstGeom prst="rect">
            <a:avLst/>
          </a:prstGeom>
        </p:spPr>
        <p:style>
          <a:lnRef idx="2">
            <a:schemeClr val="dk1"/>
          </a:lnRef>
          <a:fillRef idx="1">
            <a:schemeClr val="lt1"/>
          </a:fillRef>
          <a:effectRef idx="0">
            <a:schemeClr val="dk1"/>
          </a:effectRef>
          <a:fontRef idx="minor">
            <a:schemeClr val="dk1"/>
          </a:fontRef>
        </p:style>
      </p:pic>
      <p:sp>
        <p:nvSpPr>
          <p:cNvPr id="2" name="Title 1"/>
          <p:cNvSpPr txBox="1">
            <a:spLocks/>
          </p:cNvSpPr>
          <p:nvPr/>
        </p:nvSpPr>
        <p:spPr>
          <a:xfrm>
            <a:off x="381000" y="230188"/>
            <a:ext cx="8763000" cy="498598"/>
          </a:xfrm>
          <a:prstGeom prst="rect">
            <a:avLst/>
          </a:prstGeom>
        </p:spPr>
        <p:txBody>
          <a:bodyPr/>
          <a:lstStyle/>
          <a:p>
            <a:pPr defTabSz="914363" fontAlgn="auto">
              <a:lnSpc>
                <a:spcPct val="90000"/>
              </a:lnSpc>
              <a:spcAft>
                <a:spcPts val="0"/>
              </a:spcAft>
              <a:defRPr/>
            </a:pPr>
            <a:r>
              <a:rPr lang="en-US"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What can VOCs tell us about oxidation chemistry?</a:t>
            </a:r>
          </a:p>
        </p:txBody>
      </p:sp>
      <p:cxnSp>
        <p:nvCxnSpPr>
          <p:cNvPr id="7" name="Straight Connector 6"/>
          <p:cNvCxnSpPr>
            <a:cxnSpLocks noChangeAspect="1"/>
          </p:cNvCxnSpPr>
          <p:nvPr/>
        </p:nvCxnSpPr>
        <p:spPr>
          <a:xfrm flipV="1">
            <a:off x="1600200" y="2037183"/>
            <a:ext cx="2077212" cy="1647444"/>
          </a:xfrm>
          <a:prstGeom prst="line">
            <a:avLst/>
          </a:prstGeom>
          <a:ln w="50800" cmpd="sng">
            <a:prstDash val="dash"/>
            <a:headEnd type="stealth"/>
            <a:tailEnd type="oval"/>
          </a:ln>
        </p:spPr>
        <p:style>
          <a:lnRef idx="1">
            <a:schemeClr val="dk1"/>
          </a:lnRef>
          <a:fillRef idx="0">
            <a:schemeClr val="dk1"/>
          </a:fillRef>
          <a:effectRef idx="0">
            <a:schemeClr val="dk1"/>
          </a:effectRef>
          <a:fontRef idx="minor">
            <a:schemeClr val="tx1"/>
          </a:fontRef>
        </p:style>
      </p:cxnSp>
      <p:pic>
        <p:nvPicPr>
          <p:cNvPr id="8" name="Picture 4" descr="C:\Documents and Settings\jgilman\Desktop\Layout0.JPG"/>
          <p:cNvPicPr>
            <a:picLocks noChangeAspect="1" noChangeArrowheads="1"/>
          </p:cNvPicPr>
          <p:nvPr/>
        </p:nvPicPr>
        <p:blipFill>
          <a:blip r:embed="rId2" cstate="print"/>
          <a:srcRect t="49920" r="5147"/>
          <a:stretch>
            <a:fillRect/>
          </a:stretch>
        </p:blipFill>
        <p:spPr bwMode="auto">
          <a:xfrm>
            <a:off x="4753625" y="1031034"/>
            <a:ext cx="4048253" cy="3581400"/>
          </a:xfrm>
          <a:prstGeom prst="rect">
            <a:avLst/>
          </a:prstGeom>
        </p:spPr>
        <p:style>
          <a:lnRef idx="2">
            <a:schemeClr val="dk1"/>
          </a:lnRef>
          <a:fillRef idx="1">
            <a:schemeClr val="lt1"/>
          </a:fillRef>
          <a:effectRef idx="0">
            <a:schemeClr val="dk1"/>
          </a:effectRef>
          <a:fontRef idx="minor">
            <a:schemeClr val="dk1"/>
          </a:fontRef>
        </p:style>
      </p:pic>
      <p:sp>
        <p:nvSpPr>
          <p:cNvPr id="9" name="TextBox 8"/>
          <p:cNvSpPr txBox="1"/>
          <p:nvPr/>
        </p:nvSpPr>
        <p:spPr>
          <a:xfrm>
            <a:off x="381000" y="4842590"/>
            <a:ext cx="4050792" cy="163121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000" b="1" dirty="0" smtClean="0">
                <a:solidFill>
                  <a:schemeClr val="tx1"/>
                </a:solidFill>
                <a:effectLst>
                  <a:outerShdw blurRad="38100" dist="38100" dir="2700000" algn="tl">
                    <a:srgbClr val="000000">
                      <a:alpha val="43137"/>
                    </a:srgbClr>
                  </a:outerShdw>
                </a:effectLst>
                <a:sym typeface="Wingdings" pitchFamily="2" charset="2"/>
              </a:rPr>
              <a:t>2008 IPY decreases in:</a:t>
            </a:r>
          </a:p>
          <a:p>
            <a:r>
              <a:rPr lang="en-US" sz="2000" dirty="0" smtClean="0">
                <a:solidFill>
                  <a:schemeClr val="tx1"/>
                </a:solidFill>
                <a:effectLst>
                  <a:outerShdw blurRad="38100" dist="38100" dir="2700000" algn="tl">
                    <a:srgbClr val="000000">
                      <a:alpha val="43137"/>
                    </a:srgbClr>
                  </a:outerShdw>
                </a:effectLst>
                <a:sym typeface="Wingdings" pitchFamily="2" charset="2"/>
              </a:rPr>
              <a:t>  [n-Butane]/[</a:t>
            </a:r>
            <a:r>
              <a:rPr lang="en-US" sz="2000" dirty="0" err="1" smtClean="0">
                <a:solidFill>
                  <a:schemeClr val="tx1"/>
                </a:solidFill>
                <a:effectLst>
                  <a:outerShdw blurRad="38100" dist="38100" dir="2700000" algn="tl">
                    <a:srgbClr val="000000">
                      <a:alpha val="43137"/>
                    </a:srgbClr>
                  </a:outerShdw>
                </a:effectLst>
                <a:sym typeface="Wingdings" pitchFamily="2" charset="2"/>
              </a:rPr>
              <a:t>i</a:t>
            </a:r>
            <a:r>
              <a:rPr lang="en-US" sz="2000" dirty="0" smtClean="0">
                <a:solidFill>
                  <a:schemeClr val="tx1"/>
                </a:solidFill>
                <a:effectLst>
                  <a:outerShdw blurRad="38100" dist="38100" dir="2700000" algn="tl">
                    <a:srgbClr val="000000">
                      <a:alpha val="43137"/>
                    </a:srgbClr>
                  </a:outerShdw>
                </a:effectLst>
                <a:sym typeface="Wingdings" pitchFamily="2" charset="2"/>
              </a:rPr>
              <a:t>-Butane]    Cl</a:t>
            </a:r>
          </a:p>
          <a:p>
            <a:r>
              <a:rPr lang="en-US" sz="2000" dirty="0">
                <a:solidFill>
                  <a:schemeClr val="tx1"/>
                </a:solidFill>
                <a:effectLst>
                  <a:outerShdw blurRad="38100" dist="38100" dir="2700000" algn="tl">
                    <a:srgbClr val="000000">
                      <a:alpha val="43137"/>
                    </a:srgbClr>
                  </a:outerShdw>
                </a:effectLst>
                <a:sym typeface="Wingdings" pitchFamily="2" charset="2"/>
              </a:rPr>
              <a:t> </a:t>
            </a:r>
            <a:r>
              <a:rPr lang="en-US" sz="2000" dirty="0" smtClean="0">
                <a:solidFill>
                  <a:schemeClr val="tx1"/>
                </a:solidFill>
                <a:effectLst>
                  <a:outerShdw blurRad="38100" dist="38100" dir="2700000" algn="tl">
                    <a:srgbClr val="000000">
                      <a:alpha val="43137"/>
                    </a:srgbClr>
                  </a:outerShdw>
                </a:effectLst>
                <a:sym typeface="Wingdings" pitchFamily="2" charset="2"/>
              </a:rPr>
              <a:t> [Acetylene]/[Benzene]  Cl + Br</a:t>
            </a:r>
          </a:p>
          <a:p>
            <a:r>
              <a:rPr lang="en-US" sz="2000" b="1" dirty="0">
                <a:solidFill>
                  <a:schemeClr val="tx1"/>
                </a:solidFill>
                <a:effectLst>
                  <a:outerShdw blurRad="38100" dist="38100" dir="2700000" algn="tl">
                    <a:srgbClr val="000000">
                      <a:alpha val="43137"/>
                    </a:srgbClr>
                  </a:outerShdw>
                </a:effectLst>
                <a:sym typeface="Wingdings" pitchFamily="2" charset="2"/>
              </a:rPr>
              <a:t> </a:t>
            </a:r>
            <a:r>
              <a:rPr lang="en-US" sz="2000" b="1" dirty="0" smtClean="0">
                <a:solidFill>
                  <a:schemeClr val="tx1"/>
                </a:solidFill>
                <a:effectLst>
                  <a:outerShdw blurRad="38100" dist="38100" dir="2700000" algn="tl">
                    <a:srgbClr val="000000">
                      <a:alpha val="43137"/>
                    </a:srgbClr>
                  </a:outerShdw>
                </a:effectLst>
                <a:sym typeface="Wingdings" pitchFamily="2" charset="2"/>
              </a:rPr>
              <a:t>   - </a:t>
            </a:r>
            <a:r>
              <a:rPr lang="en-US" sz="2000" dirty="0" smtClean="0">
                <a:solidFill>
                  <a:schemeClr val="tx1"/>
                </a:solidFill>
                <a:sym typeface="Wingdings" pitchFamily="2" charset="2"/>
              </a:rPr>
              <a:t>Well mixed air masses</a:t>
            </a:r>
            <a:r>
              <a:rPr lang="en-US" sz="2000" b="1" dirty="0" smtClean="0">
                <a:solidFill>
                  <a:schemeClr val="tx1"/>
                </a:solidFill>
                <a:effectLst>
                  <a:outerShdw blurRad="38100" dist="38100" dir="2700000" algn="tl">
                    <a:srgbClr val="000000">
                      <a:alpha val="43137"/>
                    </a:srgbClr>
                  </a:outerShdw>
                </a:effectLst>
                <a:sym typeface="Wingdings" pitchFamily="2" charset="2"/>
              </a:rPr>
              <a:t> </a:t>
            </a:r>
            <a:endParaRPr lang="en-US" sz="2000" dirty="0" smtClean="0">
              <a:solidFill>
                <a:schemeClr val="tx1"/>
              </a:solidFill>
              <a:sym typeface="Wingdings" pitchFamily="2" charset="2"/>
            </a:endParaRPr>
          </a:p>
          <a:p>
            <a:r>
              <a:rPr lang="en-US" sz="2000" dirty="0" smtClean="0">
                <a:solidFill>
                  <a:schemeClr val="tx1"/>
                </a:solidFill>
                <a:effectLst>
                  <a:outerShdw blurRad="38100" dist="38100" dir="2700000" algn="tl">
                    <a:srgbClr val="000000">
                      <a:alpha val="43137"/>
                    </a:srgbClr>
                  </a:outerShdw>
                </a:effectLst>
                <a:sym typeface="Wingdings" pitchFamily="2" charset="2"/>
              </a:rPr>
              <a:t>    - OH oxidation was negligible</a:t>
            </a:r>
            <a:endParaRPr lang="en-US" sz="2000" dirty="0">
              <a:solidFill>
                <a:schemeClr val="tx1"/>
              </a:solidFill>
              <a:effectLst>
                <a:outerShdw blurRad="38100" dist="38100" dir="2700000" algn="tl">
                  <a:srgbClr val="000000">
                    <a:alpha val="43137"/>
                  </a:srgbClr>
                </a:outerShdw>
              </a:effectLst>
            </a:endParaRPr>
          </a:p>
        </p:txBody>
      </p:sp>
      <p:sp>
        <p:nvSpPr>
          <p:cNvPr id="10" name="TextBox 9"/>
          <p:cNvSpPr txBox="1"/>
          <p:nvPr/>
        </p:nvSpPr>
        <p:spPr>
          <a:xfrm>
            <a:off x="4751086" y="4842590"/>
            <a:ext cx="4050792" cy="1631216"/>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b="1" dirty="0" smtClean="0">
                <a:effectLst>
                  <a:outerShdw blurRad="38100" dist="38100" dir="2700000" algn="tl">
                    <a:srgbClr val="000000">
                      <a:alpha val="43137"/>
                    </a:srgbClr>
                  </a:outerShdw>
                </a:effectLst>
                <a:sym typeface="Wingdings" pitchFamily="2" charset="2"/>
              </a:rPr>
              <a:t>2010 </a:t>
            </a:r>
            <a:r>
              <a:rPr lang="en-US" sz="2000" b="1" dirty="0" err="1" smtClean="0">
                <a:effectLst>
                  <a:outerShdw blurRad="38100" dist="38100" dir="2700000" algn="tl">
                    <a:srgbClr val="000000">
                      <a:alpha val="43137"/>
                    </a:srgbClr>
                  </a:outerShdw>
                </a:effectLst>
                <a:sym typeface="Wingdings" pitchFamily="2" charset="2"/>
              </a:rPr>
              <a:t>CalNEX</a:t>
            </a:r>
            <a:r>
              <a:rPr lang="en-US" sz="2000" b="1" dirty="0" smtClean="0">
                <a:effectLst>
                  <a:outerShdw blurRad="38100" dist="38100" dir="2700000" algn="tl">
                    <a:srgbClr val="000000">
                      <a:alpha val="43137"/>
                    </a:srgbClr>
                  </a:outerShdw>
                </a:effectLst>
                <a:sym typeface="Wingdings" pitchFamily="2" charset="2"/>
              </a:rPr>
              <a:t>:</a:t>
            </a:r>
          </a:p>
          <a:p>
            <a:r>
              <a:rPr lang="en-US" sz="2000" dirty="0">
                <a:solidFill>
                  <a:schemeClr val="tx1">
                    <a:lumMod val="85000"/>
                  </a:schemeClr>
                </a:solidFill>
                <a:effectLst>
                  <a:outerShdw blurRad="38100" dist="38100" dir="2700000" algn="tl">
                    <a:srgbClr val="000000">
                      <a:alpha val="43137"/>
                    </a:srgbClr>
                  </a:outerShdw>
                </a:effectLst>
                <a:sym typeface="Wingdings" pitchFamily="2" charset="2"/>
              </a:rPr>
              <a:t> </a:t>
            </a:r>
            <a:r>
              <a:rPr lang="en-US" sz="2000" dirty="0" smtClean="0">
                <a:solidFill>
                  <a:schemeClr val="tx1">
                    <a:lumMod val="85000"/>
                  </a:schemeClr>
                </a:solidFill>
                <a:effectLst>
                  <a:outerShdw blurRad="38100" dist="38100" dir="2700000" algn="tl">
                    <a:srgbClr val="000000">
                      <a:alpha val="43137"/>
                    </a:srgbClr>
                  </a:outerShdw>
                </a:effectLst>
                <a:sym typeface="Wingdings" pitchFamily="2" charset="2"/>
              </a:rPr>
              <a:t>    - Influence of local sources</a:t>
            </a:r>
          </a:p>
          <a:p>
            <a:r>
              <a:rPr lang="en-US" sz="2000" dirty="0">
                <a:solidFill>
                  <a:schemeClr val="tx1">
                    <a:lumMod val="85000"/>
                  </a:schemeClr>
                </a:solidFill>
                <a:effectLst>
                  <a:outerShdw blurRad="38100" dist="38100" dir="2700000" algn="tl">
                    <a:srgbClr val="000000">
                      <a:alpha val="43137"/>
                    </a:srgbClr>
                  </a:outerShdw>
                </a:effectLst>
                <a:sym typeface="Wingdings" pitchFamily="2" charset="2"/>
              </a:rPr>
              <a:t> </a:t>
            </a:r>
            <a:r>
              <a:rPr lang="en-US" sz="2000" dirty="0" smtClean="0">
                <a:solidFill>
                  <a:schemeClr val="tx1">
                    <a:lumMod val="85000"/>
                  </a:schemeClr>
                </a:solidFill>
                <a:effectLst>
                  <a:outerShdw blurRad="38100" dist="38100" dir="2700000" algn="tl">
                    <a:srgbClr val="000000">
                      <a:alpha val="43137"/>
                    </a:srgbClr>
                  </a:outerShdw>
                </a:effectLst>
                <a:sym typeface="Wingdings" pitchFamily="2" charset="2"/>
              </a:rPr>
              <a:t>    - Mixing of air masses of varying</a:t>
            </a:r>
          </a:p>
          <a:p>
            <a:r>
              <a:rPr lang="en-US" sz="2000" dirty="0">
                <a:solidFill>
                  <a:schemeClr val="tx1">
                    <a:lumMod val="85000"/>
                  </a:schemeClr>
                </a:solidFill>
                <a:effectLst>
                  <a:outerShdw blurRad="38100" dist="38100" dir="2700000" algn="tl">
                    <a:srgbClr val="000000">
                      <a:alpha val="43137"/>
                    </a:srgbClr>
                  </a:outerShdw>
                </a:effectLst>
                <a:sym typeface="Wingdings" pitchFamily="2" charset="2"/>
              </a:rPr>
              <a:t> </a:t>
            </a:r>
            <a:r>
              <a:rPr lang="en-US" sz="2000" dirty="0" smtClean="0">
                <a:solidFill>
                  <a:schemeClr val="tx1">
                    <a:lumMod val="85000"/>
                  </a:schemeClr>
                </a:solidFill>
                <a:effectLst>
                  <a:outerShdw blurRad="38100" dist="38100" dir="2700000" algn="tl">
                    <a:srgbClr val="000000">
                      <a:alpha val="43137"/>
                    </a:srgbClr>
                  </a:outerShdw>
                </a:effectLst>
                <a:sym typeface="Wingdings" pitchFamily="2" charset="2"/>
              </a:rPr>
              <a:t>          photochemical ages</a:t>
            </a:r>
          </a:p>
          <a:p>
            <a:r>
              <a:rPr lang="en-US" sz="2000" dirty="0" smtClean="0">
                <a:solidFill>
                  <a:schemeClr val="tx1">
                    <a:lumMod val="85000"/>
                  </a:schemeClr>
                </a:solidFill>
                <a:effectLst>
                  <a:outerShdw blurRad="38100" dist="38100" dir="2700000" algn="tl">
                    <a:srgbClr val="000000">
                      <a:alpha val="43137"/>
                    </a:srgbClr>
                  </a:outerShdw>
                </a:effectLst>
                <a:sym typeface="Wingdings" pitchFamily="2" charset="2"/>
              </a:rPr>
              <a:t>     - OH oxidation is NOT negligible</a:t>
            </a:r>
          </a:p>
        </p:txBody>
      </p:sp>
      <p:sp>
        <p:nvSpPr>
          <p:cNvPr id="11" name="TextBox 10"/>
          <p:cNvSpPr txBox="1"/>
          <p:nvPr/>
        </p:nvSpPr>
        <p:spPr>
          <a:xfrm>
            <a:off x="2324811" y="3589797"/>
            <a:ext cx="1828800" cy="307777"/>
          </a:xfrm>
          <a:prstGeom prst="rect">
            <a:avLst/>
          </a:prstGeom>
          <a:noFill/>
        </p:spPr>
        <p:txBody>
          <a:bodyPr wrap="square" rtlCol="0">
            <a:spAutoFit/>
          </a:bodyPr>
          <a:lstStyle/>
          <a:p>
            <a:pPr algn="r"/>
            <a:r>
              <a:rPr lang="en-US" sz="1400" i="1" dirty="0" smtClean="0">
                <a:solidFill>
                  <a:schemeClr val="accent2">
                    <a:lumMod val="75000"/>
                  </a:schemeClr>
                </a:solidFill>
              </a:rPr>
              <a:t>Gilman, et al. [2010] </a:t>
            </a:r>
            <a:endParaRPr lang="en-US" sz="1400" i="1" dirty="0">
              <a:solidFill>
                <a:schemeClr val="accent2">
                  <a:lumMod val="7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Placeholder 2"/>
          <p:cNvSpPr>
            <a:spLocks noGrp="1"/>
          </p:cNvSpPr>
          <p:nvPr>
            <p:ph type="body" sz="quarter" idx="10"/>
          </p:nvPr>
        </p:nvSpPr>
        <p:spPr>
          <a:xfrm>
            <a:off x="381000" y="1223963"/>
            <a:ext cx="8534400" cy="4298950"/>
          </a:xfrm>
        </p:spPr>
        <p:txBody>
          <a:bodyPr/>
          <a:lstStyle/>
          <a:p>
            <a:pPr eaLnBrk="1" hangingPunct="1">
              <a:defRPr/>
            </a:pPr>
            <a:r>
              <a:rPr lang="en-US" sz="2800" dirty="0" smtClean="0"/>
              <a:t>Air mass classifications and characteristics</a:t>
            </a:r>
          </a:p>
          <a:p>
            <a:pPr lvl="1" eaLnBrk="1" hangingPunct="1">
              <a:defRPr/>
            </a:pPr>
            <a:r>
              <a:rPr lang="en-US" sz="2000" dirty="0" smtClean="0">
                <a:solidFill>
                  <a:schemeClr val="tx1">
                    <a:lumMod val="85000"/>
                  </a:schemeClr>
                </a:solidFill>
              </a:rPr>
              <a:t>Clean Marine:    [Toluene]/[Benzene] &lt; 1.0</a:t>
            </a:r>
          </a:p>
          <a:p>
            <a:pPr lvl="1" eaLnBrk="1" hangingPunct="1">
              <a:defRPr/>
            </a:pPr>
            <a:r>
              <a:rPr lang="en-US" sz="2000" dirty="0" smtClean="0">
                <a:solidFill>
                  <a:schemeClr val="tx1">
                    <a:lumMod val="85000"/>
                  </a:schemeClr>
                </a:solidFill>
              </a:rPr>
              <a:t>Urban Outflow: [Toluene]/[Benzene] &gt; 2.0 </a:t>
            </a:r>
          </a:p>
          <a:p>
            <a:pPr lvl="1" eaLnBrk="1" hangingPunct="1">
              <a:defRPr/>
            </a:pPr>
            <a:r>
              <a:rPr lang="en-US" sz="2000" dirty="0" smtClean="0">
                <a:solidFill>
                  <a:schemeClr val="tx1">
                    <a:lumMod val="85000"/>
                  </a:schemeClr>
                </a:solidFill>
              </a:rPr>
              <a:t>Few interesting “intermediate” cases to look into</a:t>
            </a:r>
          </a:p>
          <a:p>
            <a:pPr lvl="1" eaLnBrk="1" hangingPunct="1">
              <a:buFontTx/>
              <a:buNone/>
              <a:defRPr/>
            </a:pPr>
            <a:r>
              <a:rPr lang="en-US" sz="800" dirty="0" smtClean="0">
                <a:solidFill>
                  <a:schemeClr val="tx1">
                    <a:lumMod val="85000"/>
                  </a:schemeClr>
                </a:solidFill>
              </a:rPr>
              <a:t> </a:t>
            </a:r>
            <a:endParaRPr lang="en-US" sz="700" dirty="0" smtClean="0"/>
          </a:p>
          <a:p>
            <a:pPr eaLnBrk="1" hangingPunct="1">
              <a:defRPr/>
            </a:pPr>
            <a:r>
              <a:rPr lang="en-US" sz="2800" dirty="0" smtClean="0"/>
              <a:t>VOC measurements from all platforms compare well</a:t>
            </a:r>
          </a:p>
          <a:p>
            <a:pPr lvl="1" eaLnBrk="1" hangingPunct="1">
              <a:defRPr/>
            </a:pPr>
            <a:r>
              <a:rPr lang="en-US" sz="2000" dirty="0" smtClean="0">
                <a:solidFill>
                  <a:schemeClr val="tx1">
                    <a:lumMod val="85000"/>
                  </a:schemeClr>
                </a:solidFill>
                <a:effectLst>
                  <a:outerShdw blurRad="38100" dist="38100" dir="2700000" algn="tl">
                    <a:srgbClr val="000000">
                      <a:alpha val="43137"/>
                    </a:srgbClr>
                  </a:outerShdw>
                </a:effectLst>
              </a:rPr>
              <a:t>VOC data sets will provide valuable insight regarding </a:t>
            </a:r>
          </a:p>
          <a:p>
            <a:pPr lvl="1" eaLnBrk="1" hangingPunct="1">
              <a:buFontTx/>
              <a:buNone/>
              <a:defRPr/>
            </a:pPr>
            <a:r>
              <a:rPr lang="en-US" sz="2000" dirty="0" smtClean="0">
                <a:solidFill>
                  <a:schemeClr val="tx1">
                    <a:lumMod val="85000"/>
                  </a:schemeClr>
                </a:solidFill>
                <a:effectLst>
                  <a:outerShdw blurRad="38100" dist="38100" dir="2700000" algn="tl">
                    <a:srgbClr val="000000">
                      <a:alpha val="43137"/>
                    </a:srgbClr>
                  </a:outerShdw>
                </a:effectLst>
              </a:rPr>
              <a:t>        transport and degree of air mass processing</a:t>
            </a:r>
          </a:p>
          <a:p>
            <a:pPr lvl="1" eaLnBrk="1" hangingPunct="1">
              <a:buFontTx/>
              <a:buNone/>
              <a:defRPr/>
            </a:pPr>
            <a:r>
              <a:rPr lang="en-US" sz="700" dirty="0" smtClean="0">
                <a:solidFill>
                  <a:schemeClr val="tx1">
                    <a:lumMod val="85000"/>
                  </a:schemeClr>
                </a:solidFill>
                <a:effectLst>
                  <a:outerShdw blurRad="38100" dist="38100" dir="2700000" algn="tl">
                    <a:srgbClr val="000000">
                      <a:alpha val="43137"/>
                    </a:srgbClr>
                  </a:outerShdw>
                </a:effectLst>
              </a:rPr>
              <a:t> </a:t>
            </a:r>
            <a:endParaRPr lang="en-US" sz="700" dirty="0" smtClean="0"/>
          </a:p>
          <a:p>
            <a:pPr eaLnBrk="1" hangingPunct="1">
              <a:defRPr/>
            </a:pPr>
            <a:r>
              <a:rPr lang="en-US" sz="2800" dirty="0" smtClean="0"/>
              <a:t>What’s next?</a:t>
            </a:r>
          </a:p>
          <a:p>
            <a:pPr lvl="1" eaLnBrk="1" hangingPunct="1">
              <a:defRPr/>
            </a:pPr>
            <a:r>
              <a:rPr lang="en-US" sz="2000" dirty="0" smtClean="0">
                <a:solidFill>
                  <a:schemeClr val="tx1">
                    <a:lumMod val="85000"/>
                  </a:schemeClr>
                </a:solidFill>
              </a:rPr>
              <a:t>Investigate the relative influence of </a:t>
            </a:r>
          </a:p>
          <a:p>
            <a:pPr lvl="1" eaLnBrk="1" hangingPunct="1">
              <a:buFontTx/>
              <a:buNone/>
              <a:defRPr/>
            </a:pPr>
            <a:r>
              <a:rPr lang="en-US" sz="2000" dirty="0" smtClean="0">
                <a:solidFill>
                  <a:schemeClr val="tx1">
                    <a:lumMod val="85000"/>
                  </a:schemeClr>
                </a:solidFill>
              </a:rPr>
              <a:t>        OH and Cl  oxidation chemistry  in</a:t>
            </a:r>
          </a:p>
          <a:p>
            <a:pPr lvl="1" eaLnBrk="1" hangingPunct="1">
              <a:buFontTx/>
              <a:buNone/>
              <a:defRPr/>
            </a:pPr>
            <a:r>
              <a:rPr lang="en-US" sz="2000" dirty="0" smtClean="0">
                <a:solidFill>
                  <a:schemeClr val="tx1">
                    <a:lumMod val="85000"/>
                  </a:schemeClr>
                </a:solidFill>
              </a:rPr>
              <a:t>        the processing of urban/marine air </a:t>
            </a:r>
          </a:p>
        </p:txBody>
      </p:sp>
      <p:pic>
        <p:nvPicPr>
          <p:cNvPr id="4" name="Picture 2" descr="C:\Documents and Settings\jgilman\Desktop\CALNEX_front_fina_shortl.jpg"/>
          <p:cNvPicPr>
            <a:picLocks noChangeAspect="1" noChangeArrowheads="1"/>
          </p:cNvPicPr>
          <p:nvPr/>
        </p:nvPicPr>
        <p:blipFill>
          <a:blip r:embed="rId2" cstate="print"/>
          <a:srcRect/>
          <a:stretch>
            <a:fillRect/>
          </a:stretch>
        </p:blipFill>
        <p:spPr bwMode="auto">
          <a:xfrm>
            <a:off x="5486400" y="228600"/>
            <a:ext cx="3267075" cy="646113"/>
          </a:xfrm>
          <a:prstGeom prst="rect">
            <a:avLst/>
          </a:prstGeom>
        </p:spPr>
        <p:style>
          <a:lnRef idx="2">
            <a:schemeClr val="accent1"/>
          </a:lnRef>
          <a:fillRef idx="1">
            <a:schemeClr val="lt1"/>
          </a:fillRef>
          <a:effectRef idx="0">
            <a:schemeClr val="accent1"/>
          </a:effectRef>
          <a:fontRef idx="minor">
            <a:schemeClr val="dk1"/>
          </a:fontRef>
        </p:style>
      </p:pic>
      <p:sp>
        <p:nvSpPr>
          <p:cNvPr id="6" name="Title 1"/>
          <p:cNvSpPr txBox="1">
            <a:spLocks/>
          </p:cNvSpPr>
          <p:nvPr/>
        </p:nvSpPr>
        <p:spPr>
          <a:xfrm>
            <a:off x="381000" y="76200"/>
            <a:ext cx="8382000" cy="665162"/>
          </a:xfrm>
          <a:prstGeom prst="rect">
            <a:avLst/>
          </a:prstGeom>
        </p:spPr>
        <p:txBody>
          <a:bodyPr/>
          <a:lstStyle/>
          <a:p>
            <a:pPr defTabSz="912813">
              <a:lnSpc>
                <a:spcPct val="90000"/>
              </a:lnSpc>
              <a:defRPr/>
            </a:pPr>
            <a:r>
              <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Summary</a:t>
            </a:r>
          </a:p>
        </p:txBody>
      </p:sp>
      <p:sp>
        <p:nvSpPr>
          <p:cNvPr id="7" name="TextBox 6"/>
          <p:cNvSpPr txBox="1"/>
          <p:nvPr/>
        </p:nvSpPr>
        <p:spPr>
          <a:xfrm>
            <a:off x="228600" y="6167438"/>
            <a:ext cx="3962400" cy="461962"/>
          </a:xfrm>
          <a:prstGeom prst="rect">
            <a:avLst/>
          </a:prstGeom>
          <a:noFill/>
        </p:spPr>
        <p:txBody>
          <a:bodyPr>
            <a:spAutoFit/>
          </a:bodyPr>
          <a:lstStyle/>
          <a:p>
            <a:pPr>
              <a:defRPr/>
            </a:pPr>
            <a:r>
              <a:rPr lang="en-US" sz="2400" dirty="0">
                <a:solidFill>
                  <a:schemeClr val="tx1">
                    <a:lumMod val="85000"/>
                  </a:schemeClr>
                </a:solidFill>
                <a:effectLst>
                  <a:outerShdw blurRad="38100" dist="38100" dir="2700000" algn="tl">
                    <a:srgbClr val="000000">
                      <a:alpha val="43137"/>
                    </a:srgbClr>
                  </a:outerShdw>
                </a:effectLst>
              </a:rPr>
              <a:t>Jessica.Gilman@noaa.gov</a:t>
            </a:r>
          </a:p>
        </p:txBody>
      </p:sp>
      <p:grpSp>
        <p:nvGrpSpPr>
          <p:cNvPr id="2" name="Group 10"/>
          <p:cNvGrpSpPr>
            <a:grpSpLocks/>
          </p:cNvGrpSpPr>
          <p:nvPr/>
        </p:nvGrpSpPr>
        <p:grpSpPr bwMode="auto">
          <a:xfrm>
            <a:off x="228600" y="4038600"/>
            <a:ext cx="8531225" cy="2433638"/>
            <a:chOff x="228600" y="4038600"/>
            <a:chExt cx="8531088" cy="2433638"/>
          </a:xfrm>
        </p:grpSpPr>
        <p:pic>
          <p:nvPicPr>
            <p:cNvPr id="8" name="Picture 7" descr="CALNEX2010 038.jpg"/>
            <p:cNvPicPr>
              <a:picLocks noChangeAspect="1"/>
            </p:cNvPicPr>
            <p:nvPr/>
          </p:nvPicPr>
          <p:blipFill>
            <a:blip r:embed="rId3" cstate="print"/>
            <a:srcRect/>
            <a:stretch>
              <a:fillRect/>
            </a:stretch>
          </p:blipFill>
          <p:spPr bwMode="auto">
            <a:xfrm>
              <a:off x="6781695" y="4038600"/>
              <a:ext cx="1977993" cy="2433638"/>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10" name="Title 1"/>
            <p:cNvSpPr txBox="1">
              <a:spLocks/>
            </p:cNvSpPr>
            <p:nvPr/>
          </p:nvSpPr>
          <p:spPr>
            <a:xfrm>
              <a:off x="228600" y="5735638"/>
              <a:ext cx="8382000" cy="665162"/>
            </a:xfrm>
            <a:prstGeom prst="rect">
              <a:avLst/>
            </a:prstGeom>
          </p:spPr>
          <p:txBody>
            <a:bodyPr/>
            <a:lstStyle/>
            <a:p>
              <a:pPr defTabSz="912813">
                <a:lnSpc>
                  <a:spcPct val="90000"/>
                </a:lnSpc>
                <a:defRPr/>
              </a:pPr>
              <a:r>
                <a:rPr lang="en-US" sz="2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Thanks to Dan, Bill, and fellow scientists and crew</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Documents and Settings\jgilman\Desktop\DSCN0980.jpg"/>
          <p:cNvPicPr>
            <a:picLocks noChangeArrowheads="1"/>
          </p:cNvPicPr>
          <p:nvPr/>
        </p:nvPicPr>
        <p:blipFill>
          <a:blip r:embed="rId3" cstate="print"/>
          <a:srcRect/>
          <a:stretch>
            <a:fillRect/>
          </a:stretch>
        </p:blipFill>
        <p:spPr bwMode="auto">
          <a:xfrm>
            <a:off x="533400" y="1128713"/>
            <a:ext cx="2716213" cy="1398587"/>
          </a:xfrm>
          <a:prstGeom prst="rect">
            <a:avLst/>
          </a:prstGeom>
        </p:spPr>
        <p:style>
          <a:lnRef idx="2">
            <a:schemeClr val="dk1"/>
          </a:lnRef>
          <a:fillRef idx="1">
            <a:schemeClr val="lt1"/>
          </a:fillRef>
          <a:effectRef idx="0">
            <a:schemeClr val="dk1"/>
          </a:effectRef>
          <a:fontRef idx="minor">
            <a:schemeClr val="dk1"/>
          </a:fontRef>
        </p:style>
      </p:pic>
      <p:sp>
        <p:nvSpPr>
          <p:cNvPr id="7" name="TextBox 6"/>
          <p:cNvSpPr txBox="1"/>
          <p:nvPr/>
        </p:nvSpPr>
        <p:spPr>
          <a:xfrm>
            <a:off x="3429000" y="1127125"/>
            <a:ext cx="5257800" cy="140017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2400" b="1" dirty="0">
                <a:solidFill>
                  <a:schemeClr val="tx1">
                    <a:lumMod val="95000"/>
                  </a:schemeClr>
                </a:solidFill>
                <a:effectLst>
                  <a:outerShdw blurRad="38100" dist="38100" dir="2700000" algn="tl">
                    <a:srgbClr val="000000">
                      <a:alpha val="43137"/>
                    </a:srgbClr>
                  </a:outerShdw>
                </a:effectLst>
                <a:latin typeface="+mj-lt"/>
              </a:rPr>
              <a:t>R/V Atlantis</a:t>
            </a:r>
            <a:endParaRPr lang="en-US" sz="2400" b="1" dirty="0">
              <a:solidFill>
                <a:schemeClr val="tx1">
                  <a:lumMod val="85000"/>
                </a:schemeClr>
              </a:solidFill>
              <a:effectLst>
                <a:outerShdw blurRad="38100" dist="38100" dir="2700000" algn="tl">
                  <a:srgbClr val="000000">
                    <a:alpha val="43137"/>
                  </a:srgbClr>
                </a:outerShdw>
              </a:effectLst>
              <a:latin typeface="+mj-lt"/>
            </a:endParaRPr>
          </a:p>
          <a:p>
            <a:pPr>
              <a:defRPr/>
            </a:pPr>
            <a:r>
              <a:rPr lang="en-US" sz="400" b="1" dirty="0">
                <a:solidFill>
                  <a:schemeClr val="tx1">
                    <a:lumMod val="85000"/>
                  </a:schemeClr>
                </a:solidFill>
                <a:effectLst>
                  <a:outerShdw blurRad="38100" dist="38100" dir="2700000" algn="tl">
                    <a:srgbClr val="000000">
                      <a:alpha val="43137"/>
                    </a:srgbClr>
                  </a:outerShdw>
                </a:effectLst>
                <a:latin typeface="+mj-lt"/>
              </a:rPr>
              <a:t> </a:t>
            </a:r>
          </a:p>
          <a:p>
            <a:pPr>
              <a:buFont typeface="Courier New" pitchFamily="49" charset="0"/>
              <a:buChar char="o"/>
              <a:defRPr/>
            </a:pPr>
            <a:r>
              <a:rPr lang="en-US" dirty="0">
                <a:solidFill>
                  <a:schemeClr val="tx1">
                    <a:lumMod val="85000"/>
                  </a:schemeClr>
                </a:solidFill>
              </a:rPr>
              <a:t> </a:t>
            </a:r>
            <a:r>
              <a:rPr lang="en-US" u="sng" dirty="0">
                <a:solidFill>
                  <a:schemeClr val="tx1">
                    <a:lumMod val="85000"/>
                  </a:schemeClr>
                </a:solidFill>
                <a:effectLst>
                  <a:outerShdw blurRad="38100" dist="38100" dir="2700000" algn="tl">
                    <a:srgbClr val="000000">
                      <a:alpha val="43137"/>
                    </a:srgbClr>
                  </a:outerShdw>
                </a:effectLst>
              </a:rPr>
              <a:t>GC-FID</a:t>
            </a:r>
            <a:r>
              <a:rPr lang="en-US" dirty="0">
                <a:solidFill>
                  <a:schemeClr val="tx1">
                    <a:lumMod val="85000"/>
                  </a:schemeClr>
                </a:solidFill>
              </a:rPr>
              <a:t>:  </a:t>
            </a:r>
            <a:r>
              <a:rPr lang="en-US" sz="1600" dirty="0">
                <a:solidFill>
                  <a:schemeClr val="tx1">
                    <a:lumMod val="85000"/>
                  </a:schemeClr>
                </a:solidFill>
              </a:rPr>
              <a:t>C2 – </a:t>
            </a:r>
            <a:r>
              <a:rPr lang="en-US" sz="1600" dirty="0" smtClean="0">
                <a:solidFill>
                  <a:schemeClr val="tx1">
                    <a:lumMod val="85000"/>
                  </a:schemeClr>
                </a:solidFill>
              </a:rPr>
              <a:t>C8 </a:t>
            </a:r>
            <a:r>
              <a:rPr lang="en-US" sz="1600" dirty="0">
                <a:solidFill>
                  <a:schemeClr val="tx1">
                    <a:lumMod val="85000"/>
                  </a:schemeClr>
                </a:solidFill>
              </a:rPr>
              <a:t>H</a:t>
            </a:r>
            <a:r>
              <a:rPr lang="en-US" sz="1600" dirty="0" smtClean="0">
                <a:solidFill>
                  <a:schemeClr val="tx1">
                    <a:lumMod val="85000"/>
                  </a:schemeClr>
                </a:solidFill>
              </a:rPr>
              <a:t>ydrocarbons</a:t>
            </a:r>
            <a:r>
              <a:rPr lang="en-US" sz="1600" dirty="0">
                <a:solidFill>
                  <a:schemeClr val="tx1">
                    <a:lumMod val="85000"/>
                  </a:schemeClr>
                </a:solidFill>
              </a:rPr>
              <a:t>, Benzene, Toluene</a:t>
            </a:r>
          </a:p>
          <a:p>
            <a:pPr>
              <a:defRPr/>
            </a:pPr>
            <a:r>
              <a:rPr lang="en-US" sz="1600" dirty="0">
                <a:solidFill>
                  <a:schemeClr val="tx1">
                    <a:lumMod val="85000"/>
                  </a:schemeClr>
                </a:solidFill>
              </a:rPr>
              <a:t>	     5 min average every 30 min</a:t>
            </a:r>
          </a:p>
          <a:p>
            <a:pPr>
              <a:defRPr/>
            </a:pPr>
            <a:r>
              <a:rPr lang="en-US" sz="500" dirty="0">
                <a:solidFill>
                  <a:schemeClr val="tx1">
                    <a:lumMod val="85000"/>
                  </a:schemeClr>
                </a:solidFill>
              </a:rPr>
              <a:t> </a:t>
            </a:r>
            <a:endParaRPr lang="en-US" sz="400" dirty="0">
              <a:solidFill>
                <a:schemeClr val="tx1">
                  <a:lumMod val="85000"/>
                </a:schemeClr>
              </a:solidFill>
            </a:endParaRPr>
          </a:p>
          <a:p>
            <a:pPr>
              <a:buFont typeface="Courier New" pitchFamily="49" charset="0"/>
              <a:buChar char="o"/>
              <a:defRPr/>
            </a:pPr>
            <a:r>
              <a:rPr lang="en-US" dirty="0">
                <a:solidFill>
                  <a:schemeClr val="tx1">
                    <a:lumMod val="85000"/>
                  </a:schemeClr>
                </a:solidFill>
              </a:rPr>
              <a:t> </a:t>
            </a:r>
            <a:r>
              <a:rPr lang="en-US" dirty="0" smtClean="0">
                <a:solidFill>
                  <a:schemeClr val="tx1">
                    <a:lumMod val="85000"/>
                  </a:schemeClr>
                </a:solidFill>
              </a:rPr>
              <a:t>PTR-TOF-MS:  </a:t>
            </a:r>
            <a:r>
              <a:rPr lang="en-US" sz="1600" dirty="0">
                <a:solidFill>
                  <a:schemeClr val="tx1">
                    <a:lumMod val="85000"/>
                  </a:schemeClr>
                </a:solidFill>
              </a:rPr>
              <a:t>Aromatics, OVOCs, etc. in real time</a:t>
            </a:r>
          </a:p>
        </p:txBody>
      </p:sp>
      <p:grpSp>
        <p:nvGrpSpPr>
          <p:cNvPr id="9" name="Group 8"/>
          <p:cNvGrpSpPr/>
          <p:nvPr/>
        </p:nvGrpSpPr>
        <p:grpSpPr>
          <a:xfrm>
            <a:off x="533400" y="2674938"/>
            <a:ext cx="8153400" cy="2032000"/>
            <a:chOff x="533400" y="2674938"/>
            <a:chExt cx="8153400" cy="2032000"/>
          </a:xfrm>
        </p:grpSpPr>
        <p:pic>
          <p:nvPicPr>
            <p:cNvPr id="3077" name="Picture 5" descr="C:\Documents and Settings\jgilman\Desktop\DSCN0969.jpg"/>
            <p:cNvPicPr>
              <a:picLocks noChangeAspect="1" noChangeArrowheads="1"/>
            </p:cNvPicPr>
            <p:nvPr/>
          </p:nvPicPr>
          <p:blipFill>
            <a:blip r:embed="rId4" cstate="print"/>
            <a:srcRect t="4272" b="4272"/>
            <a:stretch>
              <a:fillRect/>
            </a:stretch>
          </p:blipFill>
          <p:spPr bwMode="auto">
            <a:xfrm>
              <a:off x="533400" y="2713038"/>
              <a:ext cx="2716213" cy="1957387"/>
            </a:xfrm>
            <a:prstGeom prst="rect">
              <a:avLst/>
            </a:prstGeom>
          </p:spPr>
          <p:style>
            <a:lnRef idx="2">
              <a:schemeClr val="dk1"/>
            </a:lnRef>
            <a:fillRef idx="1">
              <a:schemeClr val="lt1"/>
            </a:fillRef>
            <a:effectRef idx="0">
              <a:schemeClr val="dk1"/>
            </a:effectRef>
            <a:fontRef idx="minor">
              <a:schemeClr val="dk1"/>
            </a:fontRef>
          </p:style>
        </p:pic>
        <p:sp>
          <p:nvSpPr>
            <p:cNvPr id="10" name="TextBox 9"/>
            <p:cNvSpPr txBox="1"/>
            <p:nvPr/>
          </p:nvSpPr>
          <p:spPr>
            <a:xfrm>
              <a:off x="3429000" y="2674938"/>
              <a:ext cx="5257800" cy="203200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defRPr/>
              </a:pPr>
              <a:r>
                <a:rPr lang="en-US" sz="2400" b="1" dirty="0" err="1">
                  <a:solidFill>
                    <a:schemeClr val="tx1">
                      <a:lumMod val="95000"/>
                    </a:schemeClr>
                  </a:solidFill>
                  <a:effectLst>
                    <a:outerShdw blurRad="38100" dist="38100" dir="2700000" algn="tl">
                      <a:srgbClr val="000000">
                        <a:alpha val="43137"/>
                      </a:srgbClr>
                    </a:outerShdw>
                  </a:effectLst>
                  <a:latin typeface="+mj-lt"/>
                </a:rPr>
                <a:t>CalTech</a:t>
              </a:r>
              <a:r>
                <a:rPr lang="en-US" sz="2400" b="1" dirty="0">
                  <a:solidFill>
                    <a:schemeClr val="tx1">
                      <a:lumMod val="95000"/>
                    </a:schemeClr>
                  </a:solidFill>
                  <a:effectLst>
                    <a:outerShdw blurRad="38100" dist="38100" dir="2700000" algn="tl">
                      <a:srgbClr val="000000">
                        <a:alpha val="43137"/>
                      </a:srgbClr>
                    </a:outerShdw>
                  </a:effectLst>
                  <a:latin typeface="+mj-lt"/>
                </a:rPr>
                <a:t> Site in Pasadena, CA</a:t>
              </a:r>
              <a:endParaRPr lang="en-US" sz="2400" b="1" dirty="0">
                <a:solidFill>
                  <a:schemeClr val="tx1">
                    <a:lumMod val="85000"/>
                  </a:schemeClr>
                </a:solidFill>
                <a:effectLst>
                  <a:outerShdw blurRad="38100" dist="38100" dir="2700000" algn="tl">
                    <a:srgbClr val="000000">
                      <a:alpha val="43137"/>
                    </a:srgbClr>
                  </a:outerShdw>
                </a:effectLst>
                <a:latin typeface="+mj-lt"/>
              </a:endParaRPr>
            </a:p>
            <a:p>
              <a:pPr>
                <a:defRPr/>
              </a:pPr>
              <a:r>
                <a:rPr lang="en-US" sz="400" b="1" dirty="0">
                  <a:solidFill>
                    <a:schemeClr val="tx1">
                      <a:lumMod val="85000"/>
                    </a:schemeClr>
                  </a:solidFill>
                  <a:effectLst>
                    <a:outerShdw blurRad="38100" dist="38100" dir="2700000" algn="tl">
                      <a:srgbClr val="000000">
                        <a:alpha val="43137"/>
                      </a:srgbClr>
                    </a:outerShdw>
                  </a:effectLst>
                  <a:latin typeface="+mj-lt"/>
                </a:rPr>
                <a:t> </a:t>
              </a:r>
            </a:p>
            <a:p>
              <a:pPr>
                <a:buFont typeface="Courier New" pitchFamily="49" charset="0"/>
                <a:buChar char="o"/>
                <a:defRPr/>
              </a:pPr>
              <a:r>
                <a:rPr lang="en-US" dirty="0">
                  <a:solidFill>
                    <a:schemeClr val="tx1">
                      <a:lumMod val="85000"/>
                    </a:schemeClr>
                  </a:solidFill>
                </a:rPr>
                <a:t> </a:t>
              </a:r>
              <a:r>
                <a:rPr lang="en-US" u="sng" dirty="0">
                  <a:solidFill>
                    <a:schemeClr val="tx1">
                      <a:lumMod val="85000"/>
                    </a:schemeClr>
                  </a:solidFill>
                  <a:effectLst>
                    <a:outerShdw blurRad="38100" dist="38100" dir="2700000" algn="tl">
                      <a:srgbClr val="000000">
                        <a:alpha val="43137"/>
                      </a:srgbClr>
                    </a:outerShdw>
                  </a:effectLst>
                </a:rPr>
                <a:t>GC-MS</a:t>
              </a:r>
              <a:r>
                <a:rPr lang="en-US" dirty="0">
                  <a:solidFill>
                    <a:schemeClr val="tx1">
                      <a:lumMod val="85000"/>
                    </a:schemeClr>
                  </a:solidFill>
                </a:rPr>
                <a:t>:  </a:t>
              </a:r>
              <a:r>
                <a:rPr lang="en-US" sz="1600" dirty="0">
                  <a:solidFill>
                    <a:schemeClr val="tx1">
                      <a:lumMod val="85000"/>
                    </a:schemeClr>
                  </a:solidFill>
                </a:rPr>
                <a:t>C2 – C12 </a:t>
              </a:r>
              <a:r>
                <a:rPr lang="en-US" sz="1600" dirty="0" smtClean="0">
                  <a:solidFill>
                    <a:schemeClr val="tx1">
                      <a:lumMod val="85000"/>
                    </a:schemeClr>
                  </a:solidFill>
                </a:rPr>
                <a:t>Hydrocarbons</a:t>
              </a:r>
              <a:r>
                <a:rPr lang="en-US" sz="1600" dirty="0">
                  <a:solidFill>
                    <a:schemeClr val="tx1">
                      <a:lumMod val="85000"/>
                    </a:schemeClr>
                  </a:solidFill>
                </a:rPr>
                <a:t>, Aromatics, OVOCS, ...</a:t>
              </a:r>
              <a:endParaRPr lang="en-US" dirty="0">
                <a:solidFill>
                  <a:schemeClr val="tx1">
                    <a:lumMod val="85000"/>
                  </a:schemeClr>
                </a:solidFill>
              </a:endParaRPr>
            </a:p>
            <a:p>
              <a:pPr>
                <a:defRPr/>
              </a:pPr>
              <a:r>
                <a:rPr lang="en-US" dirty="0">
                  <a:solidFill>
                    <a:schemeClr val="tx1">
                      <a:lumMod val="85000"/>
                    </a:schemeClr>
                  </a:solidFill>
                </a:rPr>
                <a:t>	</a:t>
              </a:r>
              <a:r>
                <a:rPr lang="en-US" sz="1600" dirty="0">
                  <a:solidFill>
                    <a:schemeClr val="tx1">
                      <a:lumMod val="85000"/>
                    </a:schemeClr>
                  </a:solidFill>
                </a:rPr>
                <a:t>     5 min average every 30 min</a:t>
              </a:r>
            </a:p>
            <a:p>
              <a:pPr>
                <a:defRPr/>
              </a:pPr>
              <a:r>
                <a:rPr lang="en-US" sz="400" dirty="0">
                  <a:solidFill>
                    <a:schemeClr val="tx1">
                      <a:lumMod val="85000"/>
                    </a:schemeClr>
                  </a:solidFill>
                </a:rPr>
                <a:t> </a:t>
              </a:r>
            </a:p>
            <a:p>
              <a:pPr>
                <a:buFont typeface="Courier New" pitchFamily="49" charset="0"/>
                <a:buChar char="o"/>
                <a:defRPr/>
              </a:pPr>
              <a:r>
                <a:rPr lang="en-US" dirty="0">
                  <a:solidFill>
                    <a:schemeClr val="tx1">
                      <a:lumMod val="85000"/>
                    </a:schemeClr>
                  </a:solidFill>
                </a:rPr>
                <a:t> PTR-IT-MS:  </a:t>
              </a:r>
              <a:r>
                <a:rPr lang="en-US" sz="1600" dirty="0">
                  <a:solidFill>
                    <a:schemeClr val="tx1">
                      <a:lumMod val="85000"/>
                    </a:schemeClr>
                  </a:solidFill>
                </a:rPr>
                <a:t>Aromatics, OVOCs, etc. in real time</a:t>
              </a:r>
            </a:p>
            <a:p>
              <a:pPr>
                <a:defRPr/>
              </a:pPr>
              <a:r>
                <a:rPr lang="en-US" sz="400" dirty="0">
                  <a:solidFill>
                    <a:schemeClr val="tx1">
                      <a:lumMod val="85000"/>
                    </a:schemeClr>
                  </a:solidFill>
                </a:rPr>
                <a:t> </a:t>
              </a:r>
            </a:p>
            <a:p>
              <a:pPr>
                <a:buFont typeface="Courier New" pitchFamily="49" charset="0"/>
                <a:buChar char="o"/>
                <a:defRPr/>
              </a:pPr>
              <a:r>
                <a:rPr lang="en-US" dirty="0">
                  <a:solidFill>
                    <a:schemeClr val="tx1">
                      <a:lumMod val="85000"/>
                    </a:schemeClr>
                  </a:solidFill>
                </a:rPr>
                <a:t> Several CIMS:  </a:t>
              </a:r>
              <a:r>
                <a:rPr lang="en-US" sz="1600" dirty="0">
                  <a:solidFill>
                    <a:schemeClr val="tx1">
                      <a:lumMod val="85000"/>
                    </a:schemeClr>
                  </a:solidFill>
                </a:rPr>
                <a:t>Organic/Inorganic acids, etc.</a:t>
              </a:r>
              <a:endParaRPr lang="en-US" dirty="0">
                <a:solidFill>
                  <a:schemeClr val="tx1">
                    <a:lumMod val="85000"/>
                  </a:schemeClr>
                </a:solidFill>
              </a:endParaRPr>
            </a:p>
            <a:p>
              <a:pPr>
                <a:buFont typeface="Courier New" pitchFamily="49" charset="0"/>
                <a:buChar char="o"/>
                <a:defRPr/>
              </a:pPr>
              <a:endParaRPr lang="en-US" dirty="0">
                <a:solidFill>
                  <a:schemeClr val="tx1">
                    <a:lumMod val="85000"/>
                  </a:schemeClr>
                </a:solidFill>
              </a:endParaRPr>
            </a:p>
          </p:txBody>
        </p:sp>
      </p:grpSp>
      <p:grpSp>
        <p:nvGrpSpPr>
          <p:cNvPr id="13" name="Group 12"/>
          <p:cNvGrpSpPr/>
          <p:nvPr/>
        </p:nvGrpSpPr>
        <p:grpSpPr>
          <a:xfrm>
            <a:off x="533400" y="4800600"/>
            <a:ext cx="8153400" cy="1485900"/>
            <a:chOff x="533400" y="4800600"/>
            <a:chExt cx="8153400" cy="1485900"/>
          </a:xfrm>
        </p:grpSpPr>
        <p:pic>
          <p:nvPicPr>
            <p:cNvPr id="3075" name="Picture 3" descr="C:\Documents and Settings\jgilman\Desktop\DSCN0945.jpg"/>
            <p:cNvPicPr>
              <a:picLocks noChangeAspect="1" noChangeArrowheads="1"/>
            </p:cNvPicPr>
            <p:nvPr/>
          </p:nvPicPr>
          <p:blipFill>
            <a:blip r:embed="rId5" cstate="print"/>
            <a:srcRect/>
            <a:stretch>
              <a:fillRect/>
            </a:stretch>
          </p:blipFill>
          <p:spPr bwMode="auto">
            <a:xfrm>
              <a:off x="533400" y="4800600"/>
              <a:ext cx="2719388" cy="1485900"/>
            </a:xfrm>
            <a:prstGeom prst="rect">
              <a:avLst/>
            </a:prstGeom>
          </p:spPr>
          <p:style>
            <a:lnRef idx="2">
              <a:schemeClr val="dk1"/>
            </a:lnRef>
            <a:fillRef idx="1">
              <a:schemeClr val="lt1"/>
            </a:fillRef>
            <a:effectRef idx="0">
              <a:schemeClr val="dk1"/>
            </a:effectRef>
            <a:fontRef idx="minor">
              <a:schemeClr val="dk1"/>
            </a:fontRef>
          </p:style>
        </p:pic>
        <p:sp>
          <p:nvSpPr>
            <p:cNvPr id="11" name="TextBox 10"/>
            <p:cNvSpPr txBox="1"/>
            <p:nvPr/>
          </p:nvSpPr>
          <p:spPr>
            <a:xfrm>
              <a:off x="3429000" y="4848225"/>
              <a:ext cx="5257800" cy="1154113"/>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defRPr/>
              </a:pPr>
              <a:r>
                <a:rPr lang="en-US" sz="2400" b="1" dirty="0">
                  <a:solidFill>
                    <a:schemeClr val="tx1">
                      <a:lumMod val="95000"/>
                    </a:schemeClr>
                  </a:solidFill>
                  <a:effectLst>
                    <a:outerShdw blurRad="38100" dist="38100" dir="2700000" algn="tl">
                      <a:srgbClr val="000000">
                        <a:alpha val="43137"/>
                      </a:srgbClr>
                    </a:outerShdw>
                  </a:effectLst>
                  <a:latin typeface="+mj-lt"/>
                </a:rPr>
                <a:t>NOAA WP-3D</a:t>
              </a:r>
              <a:endParaRPr lang="en-US" sz="2400" b="1" dirty="0">
                <a:solidFill>
                  <a:schemeClr val="tx1">
                    <a:lumMod val="85000"/>
                  </a:schemeClr>
                </a:solidFill>
                <a:effectLst>
                  <a:outerShdw blurRad="38100" dist="38100" dir="2700000" algn="tl">
                    <a:srgbClr val="000000">
                      <a:alpha val="43137"/>
                    </a:srgbClr>
                  </a:outerShdw>
                </a:effectLst>
                <a:latin typeface="+mj-lt"/>
              </a:endParaRPr>
            </a:p>
            <a:p>
              <a:pPr>
                <a:defRPr/>
              </a:pPr>
              <a:r>
                <a:rPr lang="en-US" sz="400" b="1" dirty="0">
                  <a:solidFill>
                    <a:schemeClr val="tx1">
                      <a:lumMod val="85000"/>
                    </a:schemeClr>
                  </a:solidFill>
                  <a:effectLst>
                    <a:outerShdw blurRad="38100" dist="38100" dir="2700000" algn="tl">
                      <a:srgbClr val="000000">
                        <a:alpha val="43137"/>
                      </a:srgbClr>
                    </a:outerShdw>
                  </a:effectLst>
                  <a:latin typeface="+mj-lt"/>
                </a:rPr>
                <a:t> </a:t>
              </a:r>
            </a:p>
            <a:p>
              <a:pPr>
                <a:buFont typeface="Courier New" pitchFamily="49" charset="0"/>
                <a:buChar char="o"/>
                <a:defRPr/>
              </a:pPr>
              <a:r>
                <a:rPr lang="en-US" dirty="0">
                  <a:solidFill>
                    <a:schemeClr val="tx1">
                      <a:lumMod val="85000"/>
                    </a:schemeClr>
                  </a:solidFill>
                </a:rPr>
                <a:t> </a:t>
              </a:r>
              <a:r>
                <a:rPr lang="en-US" u="sng" dirty="0">
                  <a:solidFill>
                    <a:schemeClr val="tx1">
                      <a:lumMod val="85000"/>
                    </a:schemeClr>
                  </a:solidFill>
                  <a:effectLst>
                    <a:outerShdw blurRad="38100" dist="38100" dir="2700000" algn="tl">
                      <a:srgbClr val="000000">
                        <a:alpha val="43137"/>
                      </a:srgbClr>
                    </a:outerShdw>
                  </a:effectLst>
                </a:rPr>
                <a:t>WAS</a:t>
              </a:r>
              <a:r>
                <a:rPr lang="en-US" dirty="0">
                  <a:solidFill>
                    <a:schemeClr val="tx1">
                      <a:lumMod val="85000"/>
                    </a:schemeClr>
                  </a:solidFill>
                </a:rPr>
                <a:t>:  </a:t>
              </a:r>
              <a:r>
                <a:rPr lang="en-US" sz="1600" dirty="0">
                  <a:solidFill>
                    <a:schemeClr val="tx1">
                      <a:lumMod val="85000"/>
                    </a:schemeClr>
                  </a:solidFill>
                </a:rPr>
                <a:t>C2 – </a:t>
              </a:r>
              <a:r>
                <a:rPr lang="en-US" sz="1600" dirty="0" smtClean="0">
                  <a:solidFill>
                    <a:schemeClr val="tx1">
                      <a:lumMod val="85000"/>
                    </a:schemeClr>
                  </a:solidFill>
                </a:rPr>
                <a:t>C8 </a:t>
              </a:r>
              <a:r>
                <a:rPr lang="en-US" sz="1600" dirty="0">
                  <a:solidFill>
                    <a:schemeClr val="tx1">
                      <a:lumMod val="85000"/>
                    </a:schemeClr>
                  </a:solidFill>
                </a:rPr>
                <a:t>H</a:t>
              </a:r>
              <a:r>
                <a:rPr lang="en-US" sz="1600" dirty="0" smtClean="0">
                  <a:solidFill>
                    <a:schemeClr val="tx1">
                      <a:lumMod val="85000"/>
                    </a:schemeClr>
                  </a:solidFill>
                </a:rPr>
                <a:t>ydrocarbons</a:t>
              </a:r>
              <a:r>
                <a:rPr lang="en-US" sz="1600" dirty="0">
                  <a:solidFill>
                    <a:schemeClr val="tx1">
                      <a:lumMod val="85000"/>
                    </a:schemeClr>
                  </a:solidFill>
                </a:rPr>
                <a:t>, </a:t>
              </a:r>
              <a:r>
                <a:rPr lang="en-US" sz="1600" dirty="0" smtClean="0">
                  <a:solidFill>
                    <a:schemeClr val="tx1">
                      <a:lumMod val="85000"/>
                    </a:schemeClr>
                  </a:solidFill>
                </a:rPr>
                <a:t>Aromatics, etc.</a:t>
              </a:r>
              <a:endParaRPr lang="en-US" sz="1600" dirty="0">
                <a:solidFill>
                  <a:schemeClr val="tx1">
                    <a:lumMod val="85000"/>
                  </a:schemeClr>
                </a:solidFill>
              </a:endParaRPr>
            </a:p>
            <a:p>
              <a:pPr>
                <a:defRPr/>
              </a:pPr>
              <a:r>
                <a:rPr lang="en-US" sz="500" dirty="0">
                  <a:solidFill>
                    <a:schemeClr val="tx1">
                      <a:lumMod val="85000"/>
                    </a:schemeClr>
                  </a:solidFill>
                </a:rPr>
                <a:t> </a:t>
              </a:r>
              <a:endParaRPr lang="en-US" sz="400" dirty="0">
                <a:solidFill>
                  <a:schemeClr val="tx1">
                    <a:lumMod val="85000"/>
                  </a:schemeClr>
                </a:solidFill>
              </a:endParaRPr>
            </a:p>
            <a:p>
              <a:pPr>
                <a:buFont typeface="Courier New" pitchFamily="49" charset="0"/>
                <a:buChar char="o"/>
                <a:defRPr/>
              </a:pPr>
              <a:r>
                <a:rPr lang="en-US" dirty="0">
                  <a:solidFill>
                    <a:schemeClr val="tx1">
                      <a:lumMod val="85000"/>
                    </a:schemeClr>
                  </a:solidFill>
                </a:rPr>
                <a:t> </a:t>
              </a:r>
              <a:r>
                <a:rPr lang="en-US" dirty="0" smtClean="0">
                  <a:solidFill>
                    <a:schemeClr val="tx1">
                      <a:lumMod val="85000"/>
                    </a:schemeClr>
                  </a:solidFill>
                </a:rPr>
                <a:t>PTR-MS:  </a:t>
              </a:r>
              <a:r>
                <a:rPr lang="en-US" sz="1600" dirty="0">
                  <a:solidFill>
                    <a:schemeClr val="tx1">
                      <a:lumMod val="85000"/>
                    </a:schemeClr>
                  </a:solidFill>
                </a:rPr>
                <a:t>Aromatics, OVOCs, etc. in real time</a:t>
              </a:r>
            </a:p>
          </p:txBody>
        </p:sp>
      </p:grpSp>
      <p:sp>
        <p:nvSpPr>
          <p:cNvPr id="12" name="Title 1"/>
          <p:cNvSpPr txBox="1">
            <a:spLocks/>
          </p:cNvSpPr>
          <p:nvPr/>
        </p:nvSpPr>
        <p:spPr>
          <a:xfrm>
            <a:off x="381000" y="228600"/>
            <a:ext cx="8382000" cy="498598"/>
          </a:xfrm>
          <a:prstGeom prst="rect">
            <a:avLst/>
          </a:prstGeom>
        </p:spPr>
        <p:txBody>
          <a:bodyPr/>
          <a:lstStyle/>
          <a:p>
            <a:pPr defTabSz="914363" fontAlgn="auto">
              <a:lnSpc>
                <a:spcPct val="90000"/>
              </a:lnSpc>
              <a:spcAft>
                <a:spcPts val="0"/>
              </a:spcAft>
              <a:defRPr/>
            </a:pPr>
            <a:r>
              <a:rPr lang="en-US" sz="3600"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VOC datasets for CalNEX 2010</a:t>
            </a:r>
            <a:endParaRPr lang="en-US"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p:txBody>
      </p:sp>
      <p:sp>
        <p:nvSpPr>
          <p:cNvPr id="14" name="TextBox 13"/>
          <p:cNvSpPr txBox="1"/>
          <p:nvPr/>
        </p:nvSpPr>
        <p:spPr>
          <a:xfrm>
            <a:off x="2362200" y="6400800"/>
            <a:ext cx="4495800" cy="400110"/>
          </a:xfrm>
          <a:prstGeom prst="rect">
            <a:avLst/>
          </a:prstGeom>
          <a:no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000" dirty="0" smtClean="0">
                <a:solidFill>
                  <a:srgbClr val="FFFF00"/>
                </a:solidFill>
              </a:rPr>
              <a:t>http://www.esrl.noaa.gov/csd/calnex/</a:t>
            </a:r>
            <a:endParaRPr lang="en-US" sz="2000"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2" name="Picture 12" descr="C:\Documents and Settings\jgilman\Desktop\no markers.JPG"/>
          <p:cNvPicPr>
            <a:picLocks noChangeAspect="1" noChangeArrowheads="1"/>
          </p:cNvPicPr>
          <p:nvPr/>
        </p:nvPicPr>
        <p:blipFill>
          <a:blip r:embed="rId3" cstate="print"/>
          <a:srcRect l="10762" t="-1687"/>
          <a:stretch>
            <a:fillRect/>
          </a:stretch>
        </p:blipFill>
        <p:spPr bwMode="auto">
          <a:xfrm>
            <a:off x="304800" y="974725"/>
            <a:ext cx="8408988" cy="5511800"/>
          </a:xfrm>
          <a:prstGeom prst="rect">
            <a:avLst/>
          </a:prstGeom>
        </p:spPr>
        <p:style>
          <a:lnRef idx="2">
            <a:schemeClr val="dk1"/>
          </a:lnRef>
          <a:fillRef idx="1">
            <a:schemeClr val="lt1"/>
          </a:fillRef>
          <a:effectRef idx="0">
            <a:schemeClr val="dk1"/>
          </a:effectRef>
          <a:fontRef idx="minor">
            <a:schemeClr val="dk1"/>
          </a:fontRef>
        </p:style>
      </p:pic>
      <p:sp>
        <p:nvSpPr>
          <p:cNvPr id="4" name="Title 1"/>
          <p:cNvSpPr txBox="1">
            <a:spLocks/>
          </p:cNvSpPr>
          <p:nvPr/>
        </p:nvSpPr>
        <p:spPr>
          <a:xfrm>
            <a:off x="381000" y="230188"/>
            <a:ext cx="8382000" cy="498598"/>
          </a:xfrm>
          <a:prstGeom prst="rect">
            <a:avLst/>
          </a:prstGeom>
        </p:spPr>
        <p:txBody>
          <a:bodyPr/>
          <a:lstStyle/>
          <a:p>
            <a:pPr defTabSz="914363" fontAlgn="auto">
              <a:lnSpc>
                <a:spcPct val="90000"/>
              </a:lnSpc>
              <a:spcAft>
                <a:spcPts val="0"/>
              </a:spcAft>
              <a:defRPr/>
            </a:pPr>
            <a:r>
              <a:rPr lang="en-US"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Classification of air masses via gas-phase markers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1" descr="C:\Documents and Settings\jgilman\Desktop\markers.JPG"/>
          <p:cNvPicPr>
            <a:picLocks noChangeAspect="1" noChangeArrowheads="1"/>
          </p:cNvPicPr>
          <p:nvPr/>
        </p:nvPicPr>
        <p:blipFill>
          <a:blip r:embed="rId2" cstate="print"/>
          <a:srcRect l="10042" t="-1687" r="7029"/>
          <a:stretch>
            <a:fillRect/>
          </a:stretch>
        </p:blipFill>
        <p:spPr bwMode="auto">
          <a:xfrm>
            <a:off x="320675" y="974725"/>
            <a:ext cx="8375650" cy="5511800"/>
          </a:xfrm>
          <a:prstGeom prst="rect">
            <a:avLst/>
          </a:prstGeom>
        </p:spPr>
        <p:style>
          <a:lnRef idx="2">
            <a:schemeClr val="dk1"/>
          </a:lnRef>
          <a:fillRef idx="1">
            <a:schemeClr val="lt1"/>
          </a:fillRef>
          <a:effectRef idx="0">
            <a:schemeClr val="dk1"/>
          </a:effectRef>
          <a:fontRef idx="minor">
            <a:schemeClr val="dk1"/>
          </a:fontRef>
        </p:style>
      </p:pic>
      <p:sp>
        <p:nvSpPr>
          <p:cNvPr id="4" name="Title 1"/>
          <p:cNvSpPr txBox="1">
            <a:spLocks/>
          </p:cNvSpPr>
          <p:nvPr/>
        </p:nvSpPr>
        <p:spPr>
          <a:xfrm>
            <a:off x="381000" y="230188"/>
            <a:ext cx="8382000" cy="498598"/>
          </a:xfrm>
          <a:prstGeom prst="rect">
            <a:avLst/>
          </a:prstGeom>
        </p:spPr>
        <p:txBody>
          <a:bodyPr/>
          <a:lstStyle/>
          <a:p>
            <a:pPr defTabSz="914363" fontAlgn="auto">
              <a:lnSpc>
                <a:spcPct val="90000"/>
              </a:lnSpc>
              <a:spcAft>
                <a:spcPts val="0"/>
              </a:spcAft>
              <a:defRPr/>
            </a:pPr>
            <a:r>
              <a:rPr lang="en-US"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Classification of air masses via gas-phase markers</a:t>
            </a:r>
          </a:p>
        </p:txBody>
      </p:sp>
      <p:grpSp>
        <p:nvGrpSpPr>
          <p:cNvPr id="6148" name="Group 7"/>
          <p:cNvGrpSpPr>
            <a:grpSpLocks/>
          </p:cNvGrpSpPr>
          <p:nvPr/>
        </p:nvGrpSpPr>
        <p:grpSpPr bwMode="auto">
          <a:xfrm>
            <a:off x="3724275" y="3705225"/>
            <a:ext cx="2024063" cy="685800"/>
            <a:chOff x="3886200" y="3624942"/>
            <a:chExt cx="2024742" cy="685800"/>
          </a:xfrm>
        </p:grpSpPr>
        <p:sp>
          <p:nvSpPr>
            <p:cNvPr id="5" name="TextBox 4"/>
            <p:cNvSpPr txBox="1"/>
            <p:nvPr/>
          </p:nvSpPr>
          <p:spPr>
            <a:xfrm>
              <a:off x="4920010" y="3682092"/>
              <a:ext cx="990932" cy="585788"/>
            </a:xfrm>
            <a:prstGeom prst="rect">
              <a:avLst/>
            </a:prstGeom>
            <a:noFill/>
          </p:spPr>
          <p:txBody>
            <a:bodyPr>
              <a:spAutoFit/>
            </a:bodyPr>
            <a:lstStyle/>
            <a:p>
              <a:pPr algn="ctr">
                <a:defRPr/>
              </a:pPr>
              <a:r>
                <a:rPr lang="en-US" sz="1600" b="1" dirty="0">
                  <a:effectLst>
                    <a:outerShdw blurRad="38100" dist="38100" dir="2700000" algn="tl">
                      <a:srgbClr val="000000">
                        <a:alpha val="43137"/>
                      </a:srgbClr>
                    </a:outerShdw>
                  </a:effectLst>
                  <a:latin typeface="Arial" charset="0"/>
                </a:rPr>
                <a:t>Clean</a:t>
              </a:r>
            </a:p>
            <a:p>
              <a:pPr algn="ctr">
                <a:defRPr/>
              </a:pPr>
              <a:r>
                <a:rPr lang="en-US" sz="1600" b="1" dirty="0">
                  <a:effectLst>
                    <a:outerShdw blurRad="38100" dist="38100" dir="2700000" algn="tl">
                      <a:srgbClr val="000000">
                        <a:alpha val="43137"/>
                      </a:srgbClr>
                    </a:outerShdw>
                  </a:effectLst>
                  <a:latin typeface="Arial" charset="0"/>
                </a:rPr>
                <a:t>Marine</a:t>
              </a:r>
            </a:p>
          </p:txBody>
        </p:sp>
        <p:sp>
          <p:nvSpPr>
            <p:cNvPr id="7" name="Rectangle 6"/>
            <p:cNvSpPr/>
            <p:nvPr/>
          </p:nvSpPr>
          <p:spPr bwMode="auto">
            <a:xfrm>
              <a:off x="4038600" y="3624942"/>
              <a:ext cx="685800" cy="685800"/>
            </a:xfrm>
            <a:prstGeom prst="rect">
              <a:avLst/>
            </a:prstGeom>
            <a:solidFill>
              <a:srgbClr val="00CC00"/>
            </a:solidFill>
            <a:ln>
              <a:noFill/>
              <a:headEnd type="none" w="med" len="med"/>
              <a:tailEnd type="none" w="med" len="med"/>
            </a:ln>
            <a:effectLst>
              <a:outerShdw blurRad="63500" dist="38100" sx="1000" sy="1000" rotWithShape="0">
                <a:srgbClr val="000000"/>
              </a:outerShdw>
            </a:effectLst>
            <a:scene3d>
              <a:camera prst="orthographicFront" fov="0">
                <a:rot lat="0" lon="0" rev="0"/>
              </a:camera>
              <a:lightRig rig="glow" dir="t">
                <a:rot lat="0" lon="0" rev="6360000"/>
              </a:lightRig>
            </a:scene3d>
            <a:sp3d contourW="1000" prstMaterial="flat">
              <a:bevelT w="0" h="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a:off x="3886200" y="3682092"/>
              <a:ext cx="990932" cy="585788"/>
            </a:xfrm>
            <a:prstGeom prst="rect">
              <a:avLst/>
            </a:prstGeom>
            <a:noFill/>
          </p:spPr>
          <p:txBody>
            <a:bodyPr>
              <a:spAutoFit/>
            </a:bodyPr>
            <a:lstStyle/>
            <a:p>
              <a:pPr algn="ctr">
                <a:defRPr/>
              </a:pPr>
              <a:r>
                <a:rPr lang="en-US" sz="1600" b="1" dirty="0">
                  <a:solidFill>
                    <a:schemeClr val="bg1"/>
                  </a:solidFill>
                  <a:effectLst>
                    <a:outerShdw blurRad="38100" dist="38100" dir="2700000" algn="tl">
                      <a:srgbClr val="000000">
                        <a:alpha val="43137"/>
                      </a:srgbClr>
                    </a:outerShdw>
                  </a:effectLst>
                  <a:latin typeface="Arial" charset="0"/>
                </a:rPr>
                <a:t>Urban</a:t>
              </a:r>
            </a:p>
            <a:p>
              <a:pPr algn="ctr">
                <a:defRPr/>
              </a:pPr>
              <a:r>
                <a:rPr lang="en-US" sz="1600" b="1" dirty="0">
                  <a:solidFill>
                    <a:schemeClr val="bg1"/>
                  </a:solidFill>
                  <a:effectLst>
                    <a:outerShdw blurRad="38100" dist="38100" dir="2700000" algn="tl">
                      <a:srgbClr val="000000">
                        <a:alpha val="43137"/>
                      </a:srgbClr>
                    </a:outerShdw>
                  </a:effectLst>
                  <a:latin typeface="Arial" charset="0"/>
                </a:rPr>
                <a:t>Outflow</a:t>
              </a:r>
            </a:p>
          </p:txBody>
        </p:sp>
      </p:grpSp>
      <p:sp>
        <p:nvSpPr>
          <p:cNvPr id="6149" name="TextBox 9"/>
          <p:cNvSpPr txBox="1">
            <a:spLocks noChangeArrowheads="1"/>
          </p:cNvSpPr>
          <p:nvPr/>
        </p:nvSpPr>
        <p:spPr bwMode="auto">
          <a:xfrm>
            <a:off x="609600" y="946150"/>
            <a:ext cx="2819400" cy="276225"/>
          </a:xfrm>
          <a:prstGeom prst="rect">
            <a:avLst/>
          </a:prstGeom>
          <a:noFill/>
          <a:ln w="9525">
            <a:noFill/>
            <a:miter lim="800000"/>
            <a:headEnd/>
            <a:tailEnd/>
          </a:ln>
        </p:spPr>
        <p:txBody>
          <a:bodyPr>
            <a:spAutoFit/>
          </a:bodyPr>
          <a:lstStyle/>
          <a:p>
            <a:pPr algn="ctr"/>
            <a:r>
              <a:rPr lang="en-US" sz="1200" i="1">
                <a:solidFill>
                  <a:schemeClr val="bg1"/>
                </a:solidFill>
              </a:rPr>
              <a:t>Santa Monica Bay</a:t>
            </a:r>
          </a:p>
        </p:txBody>
      </p:sp>
      <p:sp>
        <p:nvSpPr>
          <p:cNvPr id="6150" name="TextBox 10"/>
          <p:cNvSpPr txBox="1">
            <a:spLocks noChangeArrowheads="1"/>
          </p:cNvSpPr>
          <p:nvPr/>
        </p:nvSpPr>
        <p:spPr bwMode="auto">
          <a:xfrm>
            <a:off x="2792413" y="946150"/>
            <a:ext cx="2819400" cy="276225"/>
          </a:xfrm>
          <a:prstGeom prst="rect">
            <a:avLst/>
          </a:prstGeom>
          <a:noFill/>
          <a:ln w="9525">
            <a:noFill/>
            <a:miter lim="800000"/>
            <a:headEnd/>
            <a:tailEnd/>
          </a:ln>
        </p:spPr>
        <p:txBody>
          <a:bodyPr>
            <a:spAutoFit/>
          </a:bodyPr>
          <a:lstStyle/>
          <a:p>
            <a:pPr algn="ctr"/>
            <a:r>
              <a:rPr lang="en-US" sz="1200" i="1">
                <a:solidFill>
                  <a:schemeClr val="bg1"/>
                </a:solidFill>
              </a:rPr>
              <a:t>Santa Barbara</a:t>
            </a:r>
          </a:p>
        </p:txBody>
      </p:sp>
      <p:sp>
        <p:nvSpPr>
          <p:cNvPr id="6151" name="TextBox 11"/>
          <p:cNvSpPr txBox="1">
            <a:spLocks noChangeArrowheads="1"/>
          </p:cNvSpPr>
          <p:nvPr/>
        </p:nvSpPr>
        <p:spPr bwMode="auto">
          <a:xfrm>
            <a:off x="5992813" y="946150"/>
            <a:ext cx="2819400" cy="276225"/>
          </a:xfrm>
          <a:prstGeom prst="rect">
            <a:avLst/>
          </a:prstGeom>
          <a:noFill/>
          <a:ln w="9525">
            <a:noFill/>
            <a:miter lim="800000"/>
            <a:headEnd/>
            <a:tailEnd/>
          </a:ln>
        </p:spPr>
        <p:txBody>
          <a:bodyPr>
            <a:spAutoFit/>
          </a:bodyPr>
          <a:lstStyle/>
          <a:p>
            <a:pPr algn="ctr"/>
            <a:r>
              <a:rPr lang="en-US" sz="1200" i="1">
                <a:solidFill>
                  <a:schemeClr val="bg1"/>
                </a:solidFill>
              </a:rPr>
              <a:t>SF Bay to Sacramento</a:t>
            </a:r>
          </a:p>
        </p:txBody>
      </p:sp>
      <p:sp>
        <p:nvSpPr>
          <p:cNvPr id="6152" name="TextBox 12"/>
          <p:cNvSpPr txBox="1">
            <a:spLocks noChangeArrowheads="1"/>
          </p:cNvSpPr>
          <p:nvPr/>
        </p:nvSpPr>
        <p:spPr bwMode="auto">
          <a:xfrm>
            <a:off x="3832225" y="954088"/>
            <a:ext cx="2819400" cy="277812"/>
          </a:xfrm>
          <a:prstGeom prst="rect">
            <a:avLst/>
          </a:prstGeom>
          <a:noFill/>
          <a:ln w="9525">
            <a:noFill/>
            <a:miter lim="800000"/>
            <a:headEnd/>
            <a:tailEnd/>
          </a:ln>
        </p:spPr>
        <p:txBody>
          <a:bodyPr>
            <a:spAutoFit/>
          </a:bodyPr>
          <a:lstStyle/>
          <a:p>
            <a:pPr algn="ctr"/>
            <a:r>
              <a:rPr lang="en-US" sz="1200" i="1">
                <a:solidFill>
                  <a:srgbClr val="003399"/>
                </a:solidFill>
              </a:rPr>
              <a:t>Transit North</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30188"/>
            <a:ext cx="8382000" cy="498598"/>
          </a:xfrm>
          <a:prstGeom prst="rect">
            <a:avLst/>
          </a:prstGeom>
        </p:spPr>
        <p:txBody>
          <a:bodyPr/>
          <a:lstStyle/>
          <a:p>
            <a:pPr defTabSz="914363" fontAlgn="auto">
              <a:lnSpc>
                <a:spcPct val="90000"/>
              </a:lnSpc>
              <a:spcAft>
                <a:spcPts val="0"/>
              </a:spcAft>
              <a:defRPr/>
            </a:pPr>
            <a:r>
              <a:rPr lang="en-US"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Classification of air masses via gas-phase markers</a:t>
            </a:r>
          </a:p>
        </p:txBody>
      </p:sp>
      <p:sp>
        <p:nvSpPr>
          <p:cNvPr id="8" name="TextBox 7"/>
          <p:cNvSpPr txBox="1"/>
          <p:nvPr/>
        </p:nvSpPr>
        <p:spPr>
          <a:xfrm>
            <a:off x="609600" y="1066800"/>
            <a:ext cx="3505200" cy="1477963"/>
          </a:xfrm>
          <a:prstGeom prst="rect">
            <a:avLst/>
          </a:prstGeom>
          <a:noFill/>
        </p:spPr>
        <p:txBody>
          <a:bodyPr>
            <a:spAutoFit/>
          </a:bodyPr>
          <a:lstStyle/>
          <a:p>
            <a:pPr>
              <a:defRPr/>
            </a:pPr>
            <a:r>
              <a:rPr lang="en-US" b="1" dirty="0">
                <a:effectLst>
                  <a:outerShdw blurRad="38100" dist="38100" dir="2700000" algn="tl">
                    <a:srgbClr val="000000">
                      <a:alpha val="43137"/>
                    </a:srgbClr>
                  </a:outerShdw>
                </a:effectLst>
                <a:latin typeface="Arial" charset="0"/>
              </a:rPr>
              <a:t>Clean Marine:</a:t>
            </a:r>
          </a:p>
          <a:p>
            <a:pPr>
              <a:buFont typeface="Arial" pitchFamily="34" charset="0"/>
              <a:buChar char="•"/>
              <a:defRPr/>
            </a:pPr>
            <a:r>
              <a:rPr lang="en-US" dirty="0">
                <a:latin typeface="Arial" charset="0"/>
              </a:rPr>
              <a:t> </a:t>
            </a:r>
            <a:r>
              <a:rPr lang="en-US" dirty="0">
                <a:solidFill>
                  <a:schemeClr val="tx1">
                    <a:lumMod val="85000"/>
                  </a:schemeClr>
                </a:solidFill>
                <a:latin typeface="Arial" charset="0"/>
              </a:rPr>
              <a:t>Low CO, NO</a:t>
            </a:r>
            <a:r>
              <a:rPr lang="en-US" baseline="-25000" dirty="0">
                <a:solidFill>
                  <a:schemeClr val="tx1">
                    <a:lumMod val="85000"/>
                  </a:schemeClr>
                </a:solidFill>
                <a:latin typeface="Arial" charset="0"/>
              </a:rPr>
              <a:t>x</a:t>
            </a:r>
            <a:r>
              <a:rPr lang="en-US" dirty="0">
                <a:solidFill>
                  <a:schemeClr val="tx1">
                    <a:lumMod val="85000"/>
                  </a:schemeClr>
                </a:solidFill>
                <a:latin typeface="Arial" charset="0"/>
              </a:rPr>
              <a:t>, Radon</a:t>
            </a:r>
          </a:p>
          <a:p>
            <a:pPr>
              <a:buFont typeface="Arial" pitchFamily="34" charset="0"/>
              <a:buChar char="•"/>
              <a:defRPr/>
            </a:pPr>
            <a:r>
              <a:rPr lang="en-US" dirty="0">
                <a:solidFill>
                  <a:schemeClr val="tx1">
                    <a:lumMod val="85000"/>
                  </a:schemeClr>
                </a:solidFill>
                <a:latin typeface="Arial" charset="0"/>
              </a:rPr>
              <a:t> Low VOCs</a:t>
            </a:r>
          </a:p>
          <a:p>
            <a:pPr>
              <a:buFont typeface="Arial" pitchFamily="34" charset="0"/>
              <a:buChar char="•"/>
              <a:defRPr/>
            </a:pPr>
            <a:r>
              <a:rPr lang="en-US" dirty="0">
                <a:solidFill>
                  <a:schemeClr val="tx1">
                    <a:lumMod val="85000"/>
                  </a:schemeClr>
                </a:solidFill>
                <a:latin typeface="Arial" charset="0"/>
              </a:rPr>
              <a:t> Small Toluene/Benzene ratio</a:t>
            </a:r>
          </a:p>
          <a:p>
            <a:pPr lvl="1">
              <a:buFont typeface="Arial" pitchFamily="34" charset="0"/>
              <a:buChar char="•"/>
              <a:defRPr/>
            </a:pPr>
            <a:r>
              <a:rPr lang="en-US" dirty="0">
                <a:solidFill>
                  <a:schemeClr val="tx1">
                    <a:lumMod val="85000"/>
                  </a:schemeClr>
                </a:solidFill>
                <a:latin typeface="Arial" charset="0"/>
              </a:rPr>
              <a:t> Typically &lt; 1.0</a:t>
            </a:r>
          </a:p>
        </p:txBody>
      </p:sp>
      <p:pic>
        <p:nvPicPr>
          <p:cNvPr id="13" name="Picture 12" descr="C:\Documents and Settings\jgilman\Desktop\maps.JPG"/>
          <p:cNvPicPr>
            <a:picLocks noChangeAspect="1" noChangeArrowheads="1"/>
          </p:cNvPicPr>
          <p:nvPr/>
        </p:nvPicPr>
        <p:blipFill>
          <a:blip r:embed="rId2" cstate="print"/>
          <a:srcRect l="4762" t="1558" r="4762" b="3116"/>
          <a:stretch>
            <a:fillRect/>
          </a:stretch>
        </p:blipFill>
        <p:spPr bwMode="auto">
          <a:xfrm>
            <a:off x="4691063" y="914400"/>
            <a:ext cx="3309937" cy="5486400"/>
          </a:xfrm>
          <a:prstGeom prst="rect">
            <a:avLst/>
          </a:prstGeom>
        </p:spPr>
        <p:style>
          <a:lnRef idx="2">
            <a:schemeClr val="dk1"/>
          </a:lnRef>
          <a:fillRef idx="1">
            <a:schemeClr val="lt1"/>
          </a:fillRef>
          <a:effectRef idx="0">
            <a:schemeClr val="dk1"/>
          </a:effectRef>
          <a:fontRef idx="minor">
            <a:schemeClr val="dk1"/>
          </a:fontRef>
        </p:style>
      </p:pic>
      <p:sp>
        <p:nvSpPr>
          <p:cNvPr id="14" name="TextBox 13"/>
          <p:cNvSpPr txBox="1"/>
          <p:nvPr/>
        </p:nvSpPr>
        <p:spPr>
          <a:xfrm>
            <a:off x="609600" y="2789238"/>
            <a:ext cx="3962400" cy="1754187"/>
          </a:xfrm>
          <a:prstGeom prst="rect">
            <a:avLst/>
          </a:prstGeom>
          <a:noFill/>
        </p:spPr>
        <p:txBody>
          <a:bodyPr>
            <a:spAutoFit/>
          </a:bodyPr>
          <a:lstStyle/>
          <a:p>
            <a:pPr>
              <a:defRPr/>
            </a:pPr>
            <a:r>
              <a:rPr lang="en-US" b="1" dirty="0">
                <a:effectLst>
                  <a:outerShdw blurRad="38100" dist="38100" dir="2700000" algn="tl">
                    <a:srgbClr val="000000">
                      <a:alpha val="43137"/>
                    </a:srgbClr>
                  </a:outerShdw>
                </a:effectLst>
                <a:latin typeface="Arial" charset="0"/>
              </a:rPr>
              <a:t>Urban Outflow:</a:t>
            </a:r>
          </a:p>
          <a:p>
            <a:pPr>
              <a:buFont typeface="Arial" pitchFamily="34" charset="0"/>
              <a:buChar char="•"/>
              <a:defRPr/>
            </a:pPr>
            <a:r>
              <a:rPr lang="en-US" dirty="0">
                <a:solidFill>
                  <a:schemeClr val="tx1">
                    <a:lumMod val="85000"/>
                  </a:schemeClr>
                </a:solidFill>
                <a:latin typeface="Arial" charset="0"/>
              </a:rPr>
              <a:t> Increased CO, NO</a:t>
            </a:r>
            <a:r>
              <a:rPr lang="en-US" baseline="-25000" dirty="0">
                <a:solidFill>
                  <a:schemeClr val="tx1">
                    <a:lumMod val="85000"/>
                  </a:schemeClr>
                </a:solidFill>
                <a:latin typeface="Arial" charset="0"/>
              </a:rPr>
              <a:t>x</a:t>
            </a:r>
            <a:r>
              <a:rPr lang="en-US" dirty="0">
                <a:solidFill>
                  <a:schemeClr val="tx1">
                    <a:lumMod val="85000"/>
                  </a:schemeClr>
                </a:solidFill>
                <a:latin typeface="Arial" charset="0"/>
              </a:rPr>
              <a:t>, Radon</a:t>
            </a:r>
          </a:p>
          <a:p>
            <a:pPr>
              <a:buFont typeface="Arial" pitchFamily="34" charset="0"/>
              <a:buChar char="•"/>
              <a:defRPr/>
            </a:pPr>
            <a:r>
              <a:rPr lang="en-US" dirty="0">
                <a:solidFill>
                  <a:schemeClr val="tx1">
                    <a:lumMod val="85000"/>
                  </a:schemeClr>
                </a:solidFill>
                <a:latin typeface="Arial" charset="0"/>
              </a:rPr>
              <a:t> O</a:t>
            </a:r>
            <a:r>
              <a:rPr lang="en-US" baseline="-25000" dirty="0">
                <a:solidFill>
                  <a:schemeClr val="tx1">
                    <a:lumMod val="85000"/>
                  </a:schemeClr>
                </a:solidFill>
                <a:latin typeface="Arial" charset="0"/>
              </a:rPr>
              <a:t>3</a:t>
            </a:r>
            <a:r>
              <a:rPr lang="en-US" dirty="0">
                <a:solidFill>
                  <a:schemeClr val="tx1">
                    <a:lumMod val="85000"/>
                  </a:schemeClr>
                </a:solidFill>
                <a:latin typeface="Arial" charset="0"/>
              </a:rPr>
              <a:t> anti-correlates with </a:t>
            </a:r>
            <a:r>
              <a:rPr lang="en-US" dirty="0" smtClean="0">
                <a:solidFill>
                  <a:schemeClr val="tx1">
                    <a:lumMod val="85000"/>
                  </a:schemeClr>
                </a:solidFill>
                <a:latin typeface="Arial" charset="0"/>
              </a:rPr>
              <a:t>NO</a:t>
            </a:r>
            <a:r>
              <a:rPr lang="en-US" baseline="-25000" dirty="0" smtClean="0">
                <a:solidFill>
                  <a:schemeClr val="tx1">
                    <a:lumMod val="85000"/>
                  </a:schemeClr>
                </a:solidFill>
                <a:latin typeface="Arial" charset="0"/>
              </a:rPr>
              <a:t>x</a:t>
            </a:r>
            <a:endParaRPr lang="en-US" baseline="-25000" dirty="0">
              <a:solidFill>
                <a:schemeClr val="tx1">
                  <a:lumMod val="85000"/>
                </a:schemeClr>
              </a:solidFill>
              <a:latin typeface="Arial" charset="0"/>
            </a:endParaRPr>
          </a:p>
          <a:p>
            <a:pPr>
              <a:buFont typeface="Arial" pitchFamily="34" charset="0"/>
              <a:buChar char="•"/>
              <a:defRPr/>
            </a:pPr>
            <a:r>
              <a:rPr lang="en-US" dirty="0">
                <a:solidFill>
                  <a:schemeClr val="tx1">
                    <a:lumMod val="85000"/>
                  </a:schemeClr>
                </a:solidFill>
                <a:latin typeface="Arial" charset="0"/>
              </a:rPr>
              <a:t> Increased VOCs, correlate with CO</a:t>
            </a:r>
          </a:p>
          <a:p>
            <a:pPr>
              <a:buFont typeface="Arial" pitchFamily="34" charset="0"/>
              <a:buChar char="•"/>
              <a:defRPr/>
            </a:pPr>
            <a:r>
              <a:rPr lang="en-US" dirty="0">
                <a:solidFill>
                  <a:schemeClr val="tx1">
                    <a:lumMod val="85000"/>
                  </a:schemeClr>
                </a:solidFill>
                <a:latin typeface="Arial" charset="0"/>
              </a:rPr>
              <a:t> Larger Toluene/Benzene ratios</a:t>
            </a:r>
          </a:p>
          <a:p>
            <a:pPr lvl="1">
              <a:buFont typeface="Arial" pitchFamily="34" charset="0"/>
              <a:buChar char="•"/>
              <a:defRPr/>
            </a:pPr>
            <a:r>
              <a:rPr lang="en-US" dirty="0">
                <a:solidFill>
                  <a:schemeClr val="tx1">
                    <a:lumMod val="85000"/>
                  </a:schemeClr>
                </a:solidFill>
                <a:latin typeface="Arial" charset="0"/>
              </a:rPr>
              <a:t> Usually &gt; 2.0</a:t>
            </a:r>
          </a:p>
        </p:txBody>
      </p:sp>
      <p:sp>
        <p:nvSpPr>
          <p:cNvPr id="15" name="TextBox 14"/>
          <p:cNvSpPr txBox="1"/>
          <p:nvPr/>
        </p:nvSpPr>
        <p:spPr>
          <a:xfrm>
            <a:off x="609600" y="4789488"/>
            <a:ext cx="3962400" cy="1477962"/>
          </a:xfrm>
          <a:prstGeom prst="rect">
            <a:avLst/>
          </a:prstGeom>
          <a:noFill/>
        </p:spPr>
        <p:txBody>
          <a:bodyPr>
            <a:spAutoFit/>
          </a:bodyPr>
          <a:lstStyle/>
          <a:p>
            <a:pPr>
              <a:defRPr/>
            </a:pPr>
            <a:r>
              <a:rPr lang="en-US" b="1" dirty="0">
                <a:effectLst>
                  <a:outerShdw blurRad="38100" dist="38100" dir="2700000" algn="tl">
                    <a:srgbClr val="000000">
                      <a:alpha val="43137"/>
                    </a:srgbClr>
                  </a:outerShdw>
                </a:effectLst>
                <a:latin typeface="Arial" charset="0"/>
              </a:rPr>
              <a:t>Atlantis Exhaust/Ship Air:</a:t>
            </a:r>
          </a:p>
          <a:p>
            <a:pPr>
              <a:buFont typeface="Arial" pitchFamily="34" charset="0"/>
              <a:buChar char="•"/>
              <a:defRPr/>
            </a:pPr>
            <a:r>
              <a:rPr lang="en-US" dirty="0">
                <a:latin typeface="Arial" charset="0"/>
              </a:rPr>
              <a:t> </a:t>
            </a:r>
            <a:r>
              <a:rPr lang="en-US" dirty="0">
                <a:solidFill>
                  <a:schemeClr val="tx1">
                    <a:lumMod val="85000"/>
                  </a:schemeClr>
                </a:solidFill>
                <a:latin typeface="Arial" charset="0"/>
              </a:rPr>
              <a:t>Relative WD</a:t>
            </a:r>
          </a:p>
          <a:p>
            <a:pPr>
              <a:buFont typeface="Arial" pitchFamily="34" charset="0"/>
              <a:buChar char="•"/>
              <a:defRPr/>
            </a:pPr>
            <a:r>
              <a:rPr lang="en-US" dirty="0">
                <a:solidFill>
                  <a:schemeClr val="tx1">
                    <a:lumMod val="85000"/>
                  </a:schemeClr>
                </a:solidFill>
                <a:latin typeface="Arial" charset="0"/>
              </a:rPr>
              <a:t> Large CO and NO</a:t>
            </a:r>
          </a:p>
          <a:p>
            <a:pPr>
              <a:buFont typeface="Arial" pitchFamily="34" charset="0"/>
              <a:buChar char="•"/>
              <a:defRPr/>
            </a:pPr>
            <a:r>
              <a:rPr lang="en-US" dirty="0">
                <a:solidFill>
                  <a:schemeClr val="tx1">
                    <a:lumMod val="85000"/>
                  </a:schemeClr>
                </a:solidFill>
                <a:latin typeface="Arial" charset="0"/>
              </a:rPr>
              <a:t> Spike in Toluene, low VOCs</a:t>
            </a:r>
          </a:p>
          <a:p>
            <a:pPr>
              <a:buFont typeface="Arial" pitchFamily="34" charset="0"/>
              <a:buChar char="•"/>
              <a:defRPr/>
            </a:pPr>
            <a:r>
              <a:rPr lang="en-US" dirty="0">
                <a:solidFill>
                  <a:schemeClr val="tx1">
                    <a:lumMod val="85000"/>
                  </a:schemeClr>
                </a:solidFill>
                <a:latin typeface="Arial" charset="0"/>
              </a:rPr>
              <a:t> Ship hits have been removed</a:t>
            </a:r>
          </a:p>
        </p:txBody>
      </p:sp>
      <p:grpSp>
        <p:nvGrpSpPr>
          <p:cNvPr id="10" name="Group 9"/>
          <p:cNvGrpSpPr/>
          <p:nvPr/>
        </p:nvGrpSpPr>
        <p:grpSpPr>
          <a:xfrm>
            <a:off x="5497513" y="1349375"/>
            <a:ext cx="1741487" cy="1165225"/>
            <a:chOff x="5497513" y="1349375"/>
            <a:chExt cx="1741487" cy="1165225"/>
          </a:xfrm>
        </p:grpSpPr>
        <p:sp>
          <p:nvSpPr>
            <p:cNvPr id="16" name="Oval 15"/>
            <p:cNvSpPr/>
            <p:nvPr/>
          </p:nvSpPr>
          <p:spPr bwMode="auto">
            <a:xfrm>
              <a:off x="5497513" y="1349375"/>
              <a:ext cx="522287" cy="533400"/>
            </a:xfrm>
            <a:prstGeom prst="ellipse">
              <a:avLst/>
            </a:prstGeom>
            <a:noFill/>
            <a:ln>
              <a:solidFill>
                <a:srgbClr val="66FF33"/>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TextBox 8"/>
            <p:cNvSpPr txBox="1"/>
            <p:nvPr/>
          </p:nvSpPr>
          <p:spPr>
            <a:xfrm>
              <a:off x="5562600" y="2145268"/>
              <a:ext cx="1676400"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b="1" dirty="0" smtClean="0"/>
                <a:t>Northern CA</a:t>
              </a:r>
              <a:endParaRPr lang="en-US" b="1" dirty="0"/>
            </a:p>
          </p:txBody>
        </p:sp>
      </p:grpSp>
      <p:grpSp>
        <p:nvGrpSpPr>
          <p:cNvPr id="12" name="Group 11"/>
          <p:cNvGrpSpPr/>
          <p:nvPr/>
        </p:nvGrpSpPr>
        <p:grpSpPr>
          <a:xfrm>
            <a:off x="5867400" y="4419600"/>
            <a:ext cx="1176338" cy="1295400"/>
            <a:chOff x="5867400" y="4419600"/>
            <a:chExt cx="1176338" cy="1295400"/>
          </a:xfrm>
        </p:grpSpPr>
        <p:sp>
          <p:nvSpPr>
            <p:cNvPr id="17" name="Oval 16"/>
            <p:cNvSpPr/>
            <p:nvPr/>
          </p:nvSpPr>
          <p:spPr bwMode="auto">
            <a:xfrm>
              <a:off x="6357938" y="4419600"/>
              <a:ext cx="685800" cy="685800"/>
            </a:xfrm>
            <a:prstGeom prst="ellipse">
              <a:avLst/>
            </a:prstGeom>
            <a:noFill/>
            <a:ln>
              <a:solidFill>
                <a:srgbClr val="FFCC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1" name="TextBox 10"/>
            <p:cNvSpPr txBox="1"/>
            <p:nvPr/>
          </p:nvSpPr>
          <p:spPr>
            <a:xfrm>
              <a:off x="5867400" y="5334000"/>
              <a:ext cx="1143000" cy="381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LA Basin</a:t>
              </a:r>
              <a:endParaRPr lang="en-US" b="1"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jgilman\Desktop\Layout0.JPG"/>
          <p:cNvPicPr>
            <a:picLocks noChangeArrowheads="1"/>
          </p:cNvPicPr>
          <p:nvPr/>
        </p:nvPicPr>
        <p:blipFill>
          <a:blip r:embed="rId2" cstate="print"/>
          <a:srcRect l="7383" t="1584" r="2461" b="3168"/>
          <a:stretch>
            <a:fillRect/>
          </a:stretch>
        </p:blipFill>
        <p:spPr bwMode="auto">
          <a:xfrm>
            <a:off x="4691063" y="914400"/>
            <a:ext cx="3311525" cy="5497513"/>
          </a:xfrm>
          <a:prstGeom prst="rect">
            <a:avLst/>
          </a:prstGeom>
        </p:spPr>
        <p:style>
          <a:lnRef idx="2">
            <a:schemeClr val="dk1"/>
          </a:lnRef>
          <a:fillRef idx="1">
            <a:schemeClr val="lt1"/>
          </a:fillRef>
          <a:effectRef idx="0">
            <a:schemeClr val="dk1"/>
          </a:effectRef>
          <a:fontRef idx="minor">
            <a:schemeClr val="dk1"/>
          </a:fontRef>
        </p:style>
      </p:pic>
      <p:sp>
        <p:nvSpPr>
          <p:cNvPr id="5" name="Title 1"/>
          <p:cNvSpPr txBox="1">
            <a:spLocks/>
          </p:cNvSpPr>
          <p:nvPr/>
        </p:nvSpPr>
        <p:spPr>
          <a:xfrm>
            <a:off x="381000" y="230188"/>
            <a:ext cx="8382000" cy="498598"/>
          </a:xfrm>
          <a:prstGeom prst="rect">
            <a:avLst/>
          </a:prstGeom>
        </p:spPr>
        <p:txBody>
          <a:bodyPr/>
          <a:lstStyle/>
          <a:p>
            <a:pPr defTabSz="914363" fontAlgn="auto">
              <a:lnSpc>
                <a:spcPct val="90000"/>
              </a:lnSpc>
              <a:spcAft>
                <a:spcPts val="0"/>
              </a:spcAft>
              <a:defRPr/>
            </a:pPr>
            <a:r>
              <a:rPr lang="en-US"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Classification of air masses via gas-phase markers</a:t>
            </a:r>
          </a:p>
        </p:txBody>
      </p:sp>
      <p:sp>
        <p:nvSpPr>
          <p:cNvPr id="8" name="TextBox 7"/>
          <p:cNvSpPr txBox="1"/>
          <p:nvPr/>
        </p:nvSpPr>
        <p:spPr>
          <a:xfrm>
            <a:off x="609600" y="1066800"/>
            <a:ext cx="3505200" cy="1477963"/>
          </a:xfrm>
          <a:prstGeom prst="rect">
            <a:avLst/>
          </a:prstGeom>
          <a:noFill/>
        </p:spPr>
        <p:txBody>
          <a:bodyPr>
            <a:spAutoFit/>
          </a:bodyPr>
          <a:lstStyle/>
          <a:p>
            <a:pPr>
              <a:defRPr/>
            </a:pPr>
            <a:r>
              <a:rPr lang="en-US" b="1" dirty="0">
                <a:effectLst>
                  <a:outerShdw blurRad="38100" dist="38100" dir="2700000" algn="tl">
                    <a:srgbClr val="000000">
                      <a:alpha val="43137"/>
                    </a:srgbClr>
                  </a:outerShdw>
                </a:effectLst>
                <a:latin typeface="Arial" charset="0"/>
              </a:rPr>
              <a:t>Clean Marine:</a:t>
            </a:r>
          </a:p>
          <a:p>
            <a:pPr>
              <a:buFont typeface="Arial" pitchFamily="34" charset="0"/>
              <a:buChar char="•"/>
              <a:defRPr/>
            </a:pPr>
            <a:r>
              <a:rPr lang="en-US" dirty="0">
                <a:latin typeface="Arial" charset="0"/>
              </a:rPr>
              <a:t> </a:t>
            </a:r>
            <a:r>
              <a:rPr lang="en-US" dirty="0">
                <a:solidFill>
                  <a:schemeClr val="tx1">
                    <a:lumMod val="85000"/>
                  </a:schemeClr>
                </a:solidFill>
                <a:latin typeface="Arial" charset="0"/>
              </a:rPr>
              <a:t>Low CO, NO</a:t>
            </a:r>
            <a:r>
              <a:rPr lang="en-US" baseline="-25000" dirty="0">
                <a:solidFill>
                  <a:schemeClr val="tx1">
                    <a:lumMod val="85000"/>
                  </a:schemeClr>
                </a:solidFill>
                <a:latin typeface="Arial" charset="0"/>
              </a:rPr>
              <a:t>x</a:t>
            </a:r>
            <a:r>
              <a:rPr lang="en-US" dirty="0">
                <a:solidFill>
                  <a:schemeClr val="tx1">
                    <a:lumMod val="85000"/>
                  </a:schemeClr>
                </a:solidFill>
                <a:latin typeface="Arial" charset="0"/>
              </a:rPr>
              <a:t>, Radon</a:t>
            </a:r>
          </a:p>
          <a:p>
            <a:pPr>
              <a:buFont typeface="Arial" pitchFamily="34" charset="0"/>
              <a:buChar char="•"/>
              <a:defRPr/>
            </a:pPr>
            <a:r>
              <a:rPr lang="en-US" dirty="0">
                <a:solidFill>
                  <a:schemeClr val="tx1">
                    <a:lumMod val="85000"/>
                  </a:schemeClr>
                </a:solidFill>
                <a:latin typeface="Arial" charset="0"/>
              </a:rPr>
              <a:t> Low VOCs</a:t>
            </a:r>
          </a:p>
          <a:p>
            <a:pPr>
              <a:buFont typeface="Arial" pitchFamily="34" charset="0"/>
              <a:buChar char="•"/>
              <a:defRPr/>
            </a:pPr>
            <a:r>
              <a:rPr lang="en-US" dirty="0">
                <a:solidFill>
                  <a:schemeClr val="tx1">
                    <a:lumMod val="85000"/>
                  </a:schemeClr>
                </a:solidFill>
                <a:latin typeface="Arial" charset="0"/>
              </a:rPr>
              <a:t> Small Toluene/Benzene ratio</a:t>
            </a:r>
          </a:p>
          <a:p>
            <a:pPr lvl="1">
              <a:buFont typeface="Arial" pitchFamily="34" charset="0"/>
              <a:buChar char="•"/>
              <a:defRPr/>
            </a:pPr>
            <a:r>
              <a:rPr lang="en-US" dirty="0">
                <a:solidFill>
                  <a:schemeClr val="tx1">
                    <a:lumMod val="85000"/>
                  </a:schemeClr>
                </a:solidFill>
                <a:latin typeface="Arial" charset="0"/>
              </a:rPr>
              <a:t> Typically &lt; 1.0</a:t>
            </a:r>
          </a:p>
        </p:txBody>
      </p:sp>
      <p:sp>
        <p:nvSpPr>
          <p:cNvPr id="14" name="TextBox 13"/>
          <p:cNvSpPr txBox="1"/>
          <p:nvPr/>
        </p:nvSpPr>
        <p:spPr>
          <a:xfrm>
            <a:off x="609600" y="2789238"/>
            <a:ext cx="3962400" cy="1754187"/>
          </a:xfrm>
          <a:prstGeom prst="rect">
            <a:avLst/>
          </a:prstGeom>
          <a:noFill/>
        </p:spPr>
        <p:txBody>
          <a:bodyPr>
            <a:spAutoFit/>
          </a:bodyPr>
          <a:lstStyle/>
          <a:p>
            <a:pPr>
              <a:defRPr/>
            </a:pPr>
            <a:r>
              <a:rPr lang="en-US" b="1" dirty="0">
                <a:effectLst>
                  <a:outerShdw blurRad="38100" dist="38100" dir="2700000" algn="tl">
                    <a:srgbClr val="000000">
                      <a:alpha val="43137"/>
                    </a:srgbClr>
                  </a:outerShdw>
                </a:effectLst>
                <a:latin typeface="Arial" charset="0"/>
              </a:rPr>
              <a:t>Urban Outflow:</a:t>
            </a:r>
          </a:p>
          <a:p>
            <a:pPr>
              <a:buFont typeface="Arial" pitchFamily="34" charset="0"/>
              <a:buChar char="•"/>
              <a:defRPr/>
            </a:pPr>
            <a:r>
              <a:rPr lang="en-US" dirty="0">
                <a:solidFill>
                  <a:schemeClr val="tx1">
                    <a:lumMod val="85000"/>
                  </a:schemeClr>
                </a:solidFill>
                <a:latin typeface="Arial" charset="0"/>
              </a:rPr>
              <a:t> Increased CO, NO</a:t>
            </a:r>
            <a:r>
              <a:rPr lang="en-US" baseline="-25000" dirty="0">
                <a:solidFill>
                  <a:schemeClr val="tx1">
                    <a:lumMod val="85000"/>
                  </a:schemeClr>
                </a:solidFill>
                <a:latin typeface="Arial" charset="0"/>
              </a:rPr>
              <a:t>x</a:t>
            </a:r>
            <a:r>
              <a:rPr lang="en-US" dirty="0">
                <a:solidFill>
                  <a:schemeClr val="tx1">
                    <a:lumMod val="85000"/>
                  </a:schemeClr>
                </a:solidFill>
                <a:latin typeface="Arial" charset="0"/>
              </a:rPr>
              <a:t>, Radon</a:t>
            </a:r>
          </a:p>
          <a:p>
            <a:pPr>
              <a:buFont typeface="Arial" pitchFamily="34" charset="0"/>
              <a:buChar char="•"/>
              <a:defRPr/>
            </a:pPr>
            <a:r>
              <a:rPr lang="en-US" dirty="0">
                <a:solidFill>
                  <a:schemeClr val="tx1">
                    <a:lumMod val="85000"/>
                  </a:schemeClr>
                </a:solidFill>
                <a:latin typeface="Arial" charset="0"/>
              </a:rPr>
              <a:t> O</a:t>
            </a:r>
            <a:r>
              <a:rPr lang="en-US" baseline="-25000" dirty="0">
                <a:solidFill>
                  <a:schemeClr val="tx1">
                    <a:lumMod val="85000"/>
                  </a:schemeClr>
                </a:solidFill>
                <a:latin typeface="Arial" charset="0"/>
              </a:rPr>
              <a:t>3</a:t>
            </a:r>
            <a:r>
              <a:rPr lang="en-US" dirty="0">
                <a:solidFill>
                  <a:schemeClr val="tx1">
                    <a:lumMod val="85000"/>
                  </a:schemeClr>
                </a:solidFill>
                <a:latin typeface="Arial" charset="0"/>
              </a:rPr>
              <a:t> anti-correlates with CO, NO</a:t>
            </a:r>
            <a:r>
              <a:rPr lang="en-US" baseline="-25000" dirty="0">
                <a:solidFill>
                  <a:schemeClr val="tx1">
                    <a:lumMod val="85000"/>
                  </a:schemeClr>
                </a:solidFill>
                <a:latin typeface="Arial" charset="0"/>
              </a:rPr>
              <a:t>x</a:t>
            </a:r>
          </a:p>
          <a:p>
            <a:pPr>
              <a:buFont typeface="Arial" pitchFamily="34" charset="0"/>
              <a:buChar char="•"/>
              <a:defRPr/>
            </a:pPr>
            <a:r>
              <a:rPr lang="en-US" dirty="0">
                <a:solidFill>
                  <a:schemeClr val="tx1">
                    <a:lumMod val="85000"/>
                  </a:schemeClr>
                </a:solidFill>
                <a:latin typeface="Arial" charset="0"/>
              </a:rPr>
              <a:t> Increased VOCs, correlate with CO</a:t>
            </a:r>
          </a:p>
          <a:p>
            <a:pPr>
              <a:buFont typeface="Arial" pitchFamily="34" charset="0"/>
              <a:buChar char="•"/>
              <a:defRPr/>
            </a:pPr>
            <a:r>
              <a:rPr lang="en-US" dirty="0">
                <a:solidFill>
                  <a:schemeClr val="tx1">
                    <a:lumMod val="85000"/>
                  </a:schemeClr>
                </a:solidFill>
                <a:latin typeface="Arial" charset="0"/>
              </a:rPr>
              <a:t> Larger Toluene/Benzene ratios</a:t>
            </a:r>
          </a:p>
          <a:p>
            <a:pPr lvl="1">
              <a:buFont typeface="Arial" pitchFamily="34" charset="0"/>
              <a:buChar char="•"/>
              <a:defRPr/>
            </a:pPr>
            <a:r>
              <a:rPr lang="en-US" dirty="0">
                <a:solidFill>
                  <a:schemeClr val="tx1">
                    <a:lumMod val="85000"/>
                  </a:schemeClr>
                </a:solidFill>
                <a:latin typeface="Arial" charset="0"/>
              </a:rPr>
              <a:t> Usually &gt; 2.0</a:t>
            </a:r>
          </a:p>
        </p:txBody>
      </p:sp>
      <p:sp>
        <p:nvSpPr>
          <p:cNvPr id="15" name="TextBox 14"/>
          <p:cNvSpPr txBox="1"/>
          <p:nvPr/>
        </p:nvSpPr>
        <p:spPr>
          <a:xfrm>
            <a:off x="609600" y="4789488"/>
            <a:ext cx="3962400" cy="1477962"/>
          </a:xfrm>
          <a:prstGeom prst="rect">
            <a:avLst/>
          </a:prstGeom>
          <a:noFill/>
        </p:spPr>
        <p:txBody>
          <a:bodyPr>
            <a:spAutoFit/>
          </a:bodyPr>
          <a:lstStyle/>
          <a:p>
            <a:pPr>
              <a:defRPr/>
            </a:pPr>
            <a:r>
              <a:rPr lang="en-US" b="1" dirty="0">
                <a:effectLst>
                  <a:outerShdw blurRad="38100" dist="38100" dir="2700000" algn="tl">
                    <a:srgbClr val="000000">
                      <a:alpha val="43137"/>
                    </a:srgbClr>
                  </a:outerShdw>
                </a:effectLst>
                <a:latin typeface="Arial" charset="0"/>
              </a:rPr>
              <a:t>Atlantis Exhaust/Ship Air:</a:t>
            </a:r>
          </a:p>
          <a:p>
            <a:pPr>
              <a:buFont typeface="Arial" pitchFamily="34" charset="0"/>
              <a:buChar char="•"/>
              <a:defRPr/>
            </a:pPr>
            <a:r>
              <a:rPr lang="en-US" dirty="0">
                <a:latin typeface="Arial" charset="0"/>
              </a:rPr>
              <a:t> </a:t>
            </a:r>
            <a:r>
              <a:rPr lang="en-US" dirty="0">
                <a:solidFill>
                  <a:schemeClr val="tx1">
                    <a:lumMod val="85000"/>
                  </a:schemeClr>
                </a:solidFill>
                <a:latin typeface="Arial" charset="0"/>
              </a:rPr>
              <a:t>Relative WD</a:t>
            </a:r>
          </a:p>
          <a:p>
            <a:pPr>
              <a:buFont typeface="Arial" pitchFamily="34" charset="0"/>
              <a:buChar char="•"/>
              <a:defRPr/>
            </a:pPr>
            <a:r>
              <a:rPr lang="en-US" dirty="0">
                <a:solidFill>
                  <a:schemeClr val="tx1">
                    <a:lumMod val="85000"/>
                  </a:schemeClr>
                </a:solidFill>
                <a:latin typeface="Arial" charset="0"/>
              </a:rPr>
              <a:t> Large CO and NO</a:t>
            </a:r>
          </a:p>
          <a:p>
            <a:pPr>
              <a:buFont typeface="Arial" pitchFamily="34" charset="0"/>
              <a:buChar char="•"/>
              <a:defRPr/>
            </a:pPr>
            <a:r>
              <a:rPr lang="en-US" dirty="0">
                <a:solidFill>
                  <a:schemeClr val="tx1">
                    <a:lumMod val="85000"/>
                  </a:schemeClr>
                </a:solidFill>
                <a:latin typeface="Arial" charset="0"/>
              </a:rPr>
              <a:t> Spike in Toluene, low VOCs</a:t>
            </a:r>
          </a:p>
          <a:p>
            <a:pPr>
              <a:buFont typeface="Arial" pitchFamily="34" charset="0"/>
              <a:buChar char="•"/>
              <a:defRPr/>
            </a:pPr>
            <a:r>
              <a:rPr lang="en-US" dirty="0">
                <a:solidFill>
                  <a:schemeClr val="tx1">
                    <a:lumMod val="85000"/>
                  </a:schemeClr>
                </a:solidFill>
                <a:latin typeface="Arial" charset="0"/>
              </a:rPr>
              <a:t> Ship hits have been removed</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98"/>
          <p:cNvGrpSpPr>
            <a:grpSpLocks/>
          </p:cNvGrpSpPr>
          <p:nvPr/>
        </p:nvGrpSpPr>
        <p:grpSpPr bwMode="auto">
          <a:xfrm>
            <a:off x="838200" y="1066800"/>
            <a:ext cx="3694113" cy="2330450"/>
            <a:chOff x="1106241" y="1828800"/>
            <a:chExt cx="3694359" cy="2331150"/>
          </a:xfrm>
        </p:grpSpPr>
        <p:sp>
          <p:nvSpPr>
            <p:cNvPr id="9324" name="Freeform 203"/>
            <p:cNvSpPr>
              <a:spLocks noEditPoints="1"/>
            </p:cNvSpPr>
            <p:nvPr/>
          </p:nvSpPr>
          <p:spPr bwMode="auto">
            <a:xfrm>
              <a:off x="1622386" y="1914867"/>
              <a:ext cx="3164841" cy="1462437"/>
            </a:xfrm>
            <a:custGeom>
              <a:avLst/>
              <a:gdLst>
                <a:gd name="T0" fmla="*/ 0 w 1788"/>
                <a:gd name="T1" fmla="*/ 1454032 h 1044"/>
                <a:gd name="T2" fmla="*/ 3164841 w 1788"/>
                <a:gd name="T3" fmla="*/ 1454032 h 1044"/>
                <a:gd name="T4" fmla="*/ 3164841 w 1788"/>
                <a:gd name="T5" fmla="*/ 1462437 h 1044"/>
                <a:gd name="T6" fmla="*/ 0 w 1788"/>
                <a:gd name="T7" fmla="*/ 1462437 h 1044"/>
                <a:gd name="T8" fmla="*/ 0 w 1788"/>
                <a:gd name="T9" fmla="*/ 1454032 h 1044"/>
                <a:gd name="T10" fmla="*/ 0 w 1788"/>
                <a:gd name="T11" fmla="*/ 966553 h 1044"/>
                <a:gd name="T12" fmla="*/ 3164841 w 1788"/>
                <a:gd name="T13" fmla="*/ 966553 h 1044"/>
                <a:gd name="T14" fmla="*/ 3164841 w 1788"/>
                <a:gd name="T15" fmla="*/ 974958 h 1044"/>
                <a:gd name="T16" fmla="*/ 0 w 1788"/>
                <a:gd name="T17" fmla="*/ 974958 h 1044"/>
                <a:gd name="T18" fmla="*/ 0 w 1788"/>
                <a:gd name="T19" fmla="*/ 966553 h 1044"/>
                <a:gd name="T20" fmla="*/ 0 w 1788"/>
                <a:gd name="T21" fmla="*/ 487479 h 1044"/>
                <a:gd name="T22" fmla="*/ 3164841 w 1788"/>
                <a:gd name="T23" fmla="*/ 487479 h 1044"/>
                <a:gd name="T24" fmla="*/ 3164841 w 1788"/>
                <a:gd name="T25" fmla="*/ 495884 h 1044"/>
                <a:gd name="T26" fmla="*/ 0 w 1788"/>
                <a:gd name="T27" fmla="*/ 495884 h 1044"/>
                <a:gd name="T28" fmla="*/ 0 w 1788"/>
                <a:gd name="T29" fmla="*/ 487479 h 1044"/>
                <a:gd name="T30" fmla="*/ 0 w 1788"/>
                <a:gd name="T31" fmla="*/ 0 h 1044"/>
                <a:gd name="T32" fmla="*/ 3164841 w 1788"/>
                <a:gd name="T33" fmla="*/ 0 h 1044"/>
                <a:gd name="T34" fmla="*/ 3164841 w 1788"/>
                <a:gd name="T35" fmla="*/ 8405 h 1044"/>
                <a:gd name="T36" fmla="*/ 0 w 1788"/>
                <a:gd name="T37" fmla="*/ 8405 h 1044"/>
                <a:gd name="T38" fmla="*/ 0 w 1788"/>
                <a:gd name="T39" fmla="*/ 0 h 10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88"/>
                <a:gd name="T61" fmla="*/ 0 h 1044"/>
                <a:gd name="T62" fmla="*/ 1788 w 1788"/>
                <a:gd name="T63" fmla="*/ 1044 h 10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88" h="1044">
                  <a:moveTo>
                    <a:pt x="0" y="1038"/>
                  </a:moveTo>
                  <a:lnTo>
                    <a:pt x="1788" y="1038"/>
                  </a:lnTo>
                  <a:lnTo>
                    <a:pt x="1788" y="1044"/>
                  </a:lnTo>
                  <a:lnTo>
                    <a:pt x="0" y="1044"/>
                  </a:lnTo>
                  <a:lnTo>
                    <a:pt x="0" y="1038"/>
                  </a:lnTo>
                  <a:close/>
                  <a:moveTo>
                    <a:pt x="0" y="690"/>
                  </a:moveTo>
                  <a:lnTo>
                    <a:pt x="1788" y="690"/>
                  </a:lnTo>
                  <a:lnTo>
                    <a:pt x="1788" y="696"/>
                  </a:lnTo>
                  <a:lnTo>
                    <a:pt x="0" y="696"/>
                  </a:lnTo>
                  <a:lnTo>
                    <a:pt x="0" y="690"/>
                  </a:lnTo>
                  <a:close/>
                  <a:moveTo>
                    <a:pt x="0" y="348"/>
                  </a:moveTo>
                  <a:lnTo>
                    <a:pt x="1788" y="348"/>
                  </a:lnTo>
                  <a:lnTo>
                    <a:pt x="1788" y="354"/>
                  </a:lnTo>
                  <a:lnTo>
                    <a:pt x="0" y="354"/>
                  </a:lnTo>
                  <a:lnTo>
                    <a:pt x="0" y="348"/>
                  </a:lnTo>
                  <a:close/>
                  <a:moveTo>
                    <a:pt x="0" y="0"/>
                  </a:moveTo>
                  <a:lnTo>
                    <a:pt x="1788" y="0"/>
                  </a:lnTo>
                  <a:lnTo>
                    <a:pt x="1788" y="6"/>
                  </a:lnTo>
                  <a:lnTo>
                    <a:pt x="0" y="6"/>
                  </a:lnTo>
                  <a:lnTo>
                    <a:pt x="0" y="0"/>
                  </a:lnTo>
                  <a:close/>
                </a:path>
              </a:pathLst>
            </a:custGeom>
            <a:noFill/>
            <a:ln w="6" cap="flat">
              <a:solidFill>
                <a:srgbClr val="868686"/>
              </a:solidFill>
              <a:prstDash val="solid"/>
              <a:bevel/>
              <a:headEnd/>
              <a:tailEnd/>
            </a:ln>
          </p:spPr>
          <p:txBody>
            <a:bodyPr/>
            <a:lstStyle/>
            <a:p>
              <a:endParaRPr lang="en-US"/>
            </a:p>
          </p:txBody>
        </p:sp>
        <p:sp>
          <p:nvSpPr>
            <p:cNvPr id="18636" name="Freeform 204"/>
            <p:cNvSpPr>
              <a:spLocks noEditPoints="1"/>
            </p:cNvSpPr>
            <p:nvPr/>
          </p:nvSpPr>
          <p:spPr bwMode="auto">
            <a:xfrm>
              <a:off x="1723279" y="2839396"/>
              <a:ext cx="2527624" cy="1016982"/>
            </a:xfrm>
            <a:custGeom>
              <a:avLst/>
              <a:gdLst/>
              <a:ahLst/>
              <a:cxnLst>
                <a:cxn ang="0">
                  <a:pos x="0" y="0"/>
                </a:cxn>
                <a:cxn ang="0">
                  <a:pos x="84" y="0"/>
                </a:cxn>
                <a:cxn ang="0">
                  <a:pos x="84" y="726"/>
                </a:cxn>
                <a:cxn ang="0">
                  <a:pos x="0" y="726"/>
                </a:cxn>
                <a:cxn ang="0">
                  <a:pos x="0" y="0"/>
                </a:cxn>
                <a:cxn ang="0">
                  <a:pos x="450" y="360"/>
                </a:cxn>
                <a:cxn ang="0">
                  <a:pos x="528" y="360"/>
                </a:cxn>
                <a:cxn ang="0">
                  <a:pos x="528" y="726"/>
                </a:cxn>
                <a:cxn ang="0">
                  <a:pos x="450" y="726"/>
                </a:cxn>
                <a:cxn ang="0">
                  <a:pos x="450" y="360"/>
                </a:cxn>
                <a:cxn ang="0">
                  <a:pos x="894" y="306"/>
                </a:cxn>
                <a:cxn ang="0">
                  <a:pos x="978" y="306"/>
                </a:cxn>
                <a:cxn ang="0">
                  <a:pos x="978" y="726"/>
                </a:cxn>
                <a:cxn ang="0">
                  <a:pos x="894" y="726"/>
                </a:cxn>
                <a:cxn ang="0">
                  <a:pos x="894" y="306"/>
                </a:cxn>
                <a:cxn ang="0">
                  <a:pos x="1344" y="378"/>
                </a:cxn>
                <a:cxn ang="0">
                  <a:pos x="1428" y="378"/>
                </a:cxn>
                <a:cxn ang="0">
                  <a:pos x="1428" y="726"/>
                </a:cxn>
                <a:cxn ang="0">
                  <a:pos x="1344" y="726"/>
                </a:cxn>
                <a:cxn ang="0">
                  <a:pos x="1344" y="378"/>
                </a:cxn>
              </a:cxnLst>
              <a:rect l="0" t="0" r="r" b="b"/>
              <a:pathLst>
                <a:path w="1428" h="726">
                  <a:moveTo>
                    <a:pt x="0" y="0"/>
                  </a:moveTo>
                  <a:lnTo>
                    <a:pt x="84" y="0"/>
                  </a:lnTo>
                  <a:lnTo>
                    <a:pt x="84" y="726"/>
                  </a:lnTo>
                  <a:lnTo>
                    <a:pt x="0" y="726"/>
                  </a:lnTo>
                  <a:lnTo>
                    <a:pt x="0" y="0"/>
                  </a:lnTo>
                  <a:close/>
                  <a:moveTo>
                    <a:pt x="450" y="360"/>
                  </a:moveTo>
                  <a:lnTo>
                    <a:pt x="528" y="360"/>
                  </a:lnTo>
                  <a:lnTo>
                    <a:pt x="528" y="726"/>
                  </a:lnTo>
                  <a:lnTo>
                    <a:pt x="450" y="726"/>
                  </a:lnTo>
                  <a:lnTo>
                    <a:pt x="450" y="360"/>
                  </a:lnTo>
                  <a:close/>
                  <a:moveTo>
                    <a:pt x="894" y="306"/>
                  </a:moveTo>
                  <a:lnTo>
                    <a:pt x="978" y="306"/>
                  </a:lnTo>
                  <a:lnTo>
                    <a:pt x="978" y="726"/>
                  </a:lnTo>
                  <a:lnTo>
                    <a:pt x="894" y="726"/>
                  </a:lnTo>
                  <a:lnTo>
                    <a:pt x="894" y="306"/>
                  </a:lnTo>
                  <a:close/>
                  <a:moveTo>
                    <a:pt x="1344" y="378"/>
                  </a:moveTo>
                  <a:lnTo>
                    <a:pt x="1428" y="378"/>
                  </a:lnTo>
                  <a:lnTo>
                    <a:pt x="1428" y="726"/>
                  </a:lnTo>
                  <a:lnTo>
                    <a:pt x="1344" y="726"/>
                  </a:lnTo>
                  <a:lnTo>
                    <a:pt x="1344" y="378"/>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a:defRPr/>
              </a:pPr>
              <a:endParaRPr lang="en-US" b="1"/>
            </a:p>
          </p:txBody>
        </p:sp>
        <p:sp>
          <p:nvSpPr>
            <p:cNvPr id="18637" name="Freeform 205"/>
            <p:cNvSpPr>
              <a:spLocks noEditPoints="1"/>
            </p:cNvSpPr>
            <p:nvPr/>
          </p:nvSpPr>
          <p:spPr bwMode="auto">
            <a:xfrm>
              <a:off x="1871963" y="2763753"/>
              <a:ext cx="2517004" cy="1092626"/>
            </a:xfrm>
            <a:custGeom>
              <a:avLst/>
              <a:gdLst/>
              <a:ahLst/>
              <a:cxnLst>
                <a:cxn ang="0">
                  <a:pos x="0" y="0"/>
                </a:cxn>
                <a:cxn ang="0">
                  <a:pos x="78" y="0"/>
                </a:cxn>
                <a:cxn ang="0">
                  <a:pos x="78" y="780"/>
                </a:cxn>
                <a:cxn ang="0">
                  <a:pos x="0" y="780"/>
                </a:cxn>
                <a:cxn ang="0">
                  <a:pos x="0" y="0"/>
                </a:cxn>
                <a:cxn ang="0">
                  <a:pos x="444" y="282"/>
                </a:cxn>
                <a:cxn ang="0">
                  <a:pos x="528" y="282"/>
                </a:cxn>
                <a:cxn ang="0">
                  <a:pos x="528" y="780"/>
                </a:cxn>
                <a:cxn ang="0">
                  <a:pos x="444" y="780"/>
                </a:cxn>
                <a:cxn ang="0">
                  <a:pos x="444" y="282"/>
                </a:cxn>
                <a:cxn ang="0">
                  <a:pos x="894" y="216"/>
                </a:cxn>
                <a:cxn ang="0">
                  <a:pos x="978" y="216"/>
                </a:cxn>
                <a:cxn ang="0">
                  <a:pos x="978" y="780"/>
                </a:cxn>
                <a:cxn ang="0">
                  <a:pos x="894" y="780"/>
                </a:cxn>
                <a:cxn ang="0">
                  <a:pos x="894" y="216"/>
                </a:cxn>
                <a:cxn ang="0">
                  <a:pos x="1344" y="234"/>
                </a:cxn>
                <a:cxn ang="0">
                  <a:pos x="1422" y="234"/>
                </a:cxn>
                <a:cxn ang="0">
                  <a:pos x="1422" y="780"/>
                </a:cxn>
                <a:cxn ang="0">
                  <a:pos x="1344" y="780"/>
                </a:cxn>
                <a:cxn ang="0">
                  <a:pos x="1344" y="234"/>
                </a:cxn>
              </a:cxnLst>
              <a:rect l="0" t="0" r="r" b="b"/>
              <a:pathLst>
                <a:path w="1422" h="780">
                  <a:moveTo>
                    <a:pt x="0" y="0"/>
                  </a:moveTo>
                  <a:lnTo>
                    <a:pt x="78" y="0"/>
                  </a:lnTo>
                  <a:lnTo>
                    <a:pt x="78" y="780"/>
                  </a:lnTo>
                  <a:lnTo>
                    <a:pt x="0" y="780"/>
                  </a:lnTo>
                  <a:lnTo>
                    <a:pt x="0" y="0"/>
                  </a:lnTo>
                  <a:close/>
                  <a:moveTo>
                    <a:pt x="444" y="282"/>
                  </a:moveTo>
                  <a:lnTo>
                    <a:pt x="528" y="282"/>
                  </a:lnTo>
                  <a:lnTo>
                    <a:pt x="528" y="780"/>
                  </a:lnTo>
                  <a:lnTo>
                    <a:pt x="444" y="780"/>
                  </a:lnTo>
                  <a:lnTo>
                    <a:pt x="444" y="282"/>
                  </a:lnTo>
                  <a:close/>
                  <a:moveTo>
                    <a:pt x="894" y="216"/>
                  </a:moveTo>
                  <a:lnTo>
                    <a:pt x="978" y="216"/>
                  </a:lnTo>
                  <a:lnTo>
                    <a:pt x="978" y="780"/>
                  </a:lnTo>
                  <a:lnTo>
                    <a:pt x="894" y="780"/>
                  </a:lnTo>
                  <a:lnTo>
                    <a:pt x="894" y="216"/>
                  </a:lnTo>
                  <a:close/>
                  <a:moveTo>
                    <a:pt x="1344" y="234"/>
                  </a:moveTo>
                  <a:lnTo>
                    <a:pt x="1422" y="234"/>
                  </a:lnTo>
                  <a:lnTo>
                    <a:pt x="1422" y="780"/>
                  </a:lnTo>
                  <a:lnTo>
                    <a:pt x="1344" y="780"/>
                  </a:lnTo>
                  <a:lnTo>
                    <a:pt x="1344" y="234"/>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endParaRPr lang="en-US" b="1"/>
            </a:p>
          </p:txBody>
        </p:sp>
        <p:sp>
          <p:nvSpPr>
            <p:cNvPr id="18638" name="Freeform 206"/>
            <p:cNvSpPr>
              <a:spLocks noEditPoints="1"/>
            </p:cNvSpPr>
            <p:nvPr/>
          </p:nvSpPr>
          <p:spPr bwMode="auto">
            <a:xfrm>
              <a:off x="2010027" y="2318298"/>
              <a:ext cx="2527624" cy="1538081"/>
            </a:xfrm>
            <a:custGeom>
              <a:avLst/>
              <a:gdLst/>
              <a:ahLst/>
              <a:cxnLst>
                <a:cxn ang="0">
                  <a:pos x="0" y="0"/>
                </a:cxn>
                <a:cxn ang="0">
                  <a:pos x="84" y="0"/>
                </a:cxn>
                <a:cxn ang="0">
                  <a:pos x="84" y="1098"/>
                </a:cxn>
                <a:cxn ang="0">
                  <a:pos x="0" y="1098"/>
                </a:cxn>
                <a:cxn ang="0">
                  <a:pos x="0" y="0"/>
                </a:cxn>
                <a:cxn ang="0">
                  <a:pos x="450" y="198"/>
                </a:cxn>
                <a:cxn ang="0">
                  <a:pos x="534" y="198"/>
                </a:cxn>
                <a:cxn ang="0">
                  <a:pos x="534" y="1098"/>
                </a:cxn>
                <a:cxn ang="0">
                  <a:pos x="450" y="1098"/>
                </a:cxn>
                <a:cxn ang="0">
                  <a:pos x="450" y="198"/>
                </a:cxn>
                <a:cxn ang="0">
                  <a:pos x="900" y="120"/>
                </a:cxn>
                <a:cxn ang="0">
                  <a:pos x="978" y="120"/>
                </a:cxn>
                <a:cxn ang="0">
                  <a:pos x="978" y="1098"/>
                </a:cxn>
                <a:cxn ang="0">
                  <a:pos x="900" y="1098"/>
                </a:cxn>
                <a:cxn ang="0">
                  <a:pos x="900" y="120"/>
                </a:cxn>
                <a:cxn ang="0">
                  <a:pos x="1344" y="240"/>
                </a:cxn>
                <a:cxn ang="0">
                  <a:pos x="1428" y="240"/>
                </a:cxn>
                <a:cxn ang="0">
                  <a:pos x="1428" y="1098"/>
                </a:cxn>
                <a:cxn ang="0">
                  <a:pos x="1344" y="1098"/>
                </a:cxn>
                <a:cxn ang="0">
                  <a:pos x="1344" y="240"/>
                </a:cxn>
              </a:cxnLst>
              <a:rect l="0" t="0" r="r" b="b"/>
              <a:pathLst>
                <a:path w="1428" h="1098">
                  <a:moveTo>
                    <a:pt x="0" y="0"/>
                  </a:moveTo>
                  <a:lnTo>
                    <a:pt x="84" y="0"/>
                  </a:lnTo>
                  <a:lnTo>
                    <a:pt x="84" y="1098"/>
                  </a:lnTo>
                  <a:lnTo>
                    <a:pt x="0" y="1098"/>
                  </a:lnTo>
                  <a:lnTo>
                    <a:pt x="0" y="0"/>
                  </a:lnTo>
                  <a:close/>
                  <a:moveTo>
                    <a:pt x="450" y="198"/>
                  </a:moveTo>
                  <a:lnTo>
                    <a:pt x="534" y="198"/>
                  </a:lnTo>
                  <a:lnTo>
                    <a:pt x="534" y="1098"/>
                  </a:lnTo>
                  <a:lnTo>
                    <a:pt x="450" y="1098"/>
                  </a:lnTo>
                  <a:lnTo>
                    <a:pt x="450" y="198"/>
                  </a:lnTo>
                  <a:close/>
                  <a:moveTo>
                    <a:pt x="900" y="120"/>
                  </a:moveTo>
                  <a:lnTo>
                    <a:pt x="978" y="120"/>
                  </a:lnTo>
                  <a:lnTo>
                    <a:pt x="978" y="1098"/>
                  </a:lnTo>
                  <a:lnTo>
                    <a:pt x="900" y="1098"/>
                  </a:lnTo>
                  <a:lnTo>
                    <a:pt x="900" y="120"/>
                  </a:lnTo>
                  <a:close/>
                  <a:moveTo>
                    <a:pt x="1344" y="240"/>
                  </a:moveTo>
                  <a:lnTo>
                    <a:pt x="1428" y="240"/>
                  </a:lnTo>
                  <a:lnTo>
                    <a:pt x="1428" y="1098"/>
                  </a:lnTo>
                  <a:lnTo>
                    <a:pt x="1344" y="1098"/>
                  </a:lnTo>
                  <a:lnTo>
                    <a:pt x="1344" y="240"/>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b="1"/>
            </a:p>
          </p:txBody>
        </p:sp>
        <p:sp>
          <p:nvSpPr>
            <p:cNvPr id="18639" name="Freeform 207"/>
            <p:cNvSpPr>
              <a:spLocks noEditPoints="1"/>
            </p:cNvSpPr>
            <p:nvPr/>
          </p:nvSpPr>
          <p:spPr bwMode="auto">
            <a:xfrm>
              <a:off x="2158710" y="2192226"/>
              <a:ext cx="2517004" cy="1664153"/>
            </a:xfrm>
            <a:custGeom>
              <a:avLst/>
              <a:gdLst/>
              <a:ahLst/>
              <a:cxnLst>
                <a:cxn ang="0">
                  <a:pos x="0" y="0"/>
                </a:cxn>
                <a:cxn ang="0">
                  <a:pos x="84" y="0"/>
                </a:cxn>
                <a:cxn ang="0">
                  <a:pos x="84" y="1188"/>
                </a:cxn>
                <a:cxn ang="0">
                  <a:pos x="0" y="1188"/>
                </a:cxn>
                <a:cxn ang="0">
                  <a:pos x="0" y="0"/>
                </a:cxn>
                <a:cxn ang="0">
                  <a:pos x="450" y="210"/>
                </a:cxn>
                <a:cxn ang="0">
                  <a:pos x="528" y="210"/>
                </a:cxn>
                <a:cxn ang="0">
                  <a:pos x="528" y="1188"/>
                </a:cxn>
                <a:cxn ang="0">
                  <a:pos x="450" y="1188"/>
                </a:cxn>
                <a:cxn ang="0">
                  <a:pos x="450" y="210"/>
                </a:cxn>
                <a:cxn ang="0">
                  <a:pos x="894" y="138"/>
                </a:cxn>
                <a:cxn ang="0">
                  <a:pos x="978" y="138"/>
                </a:cxn>
                <a:cxn ang="0">
                  <a:pos x="978" y="1188"/>
                </a:cxn>
                <a:cxn ang="0">
                  <a:pos x="894" y="1188"/>
                </a:cxn>
                <a:cxn ang="0">
                  <a:pos x="894" y="138"/>
                </a:cxn>
                <a:cxn ang="0">
                  <a:pos x="1344" y="216"/>
                </a:cxn>
                <a:cxn ang="0">
                  <a:pos x="1422" y="216"/>
                </a:cxn>
                <a:cxn ang="0">
                  <a:pos x="1422" y="1188"/>
                </a:cxn>
                <a:cxn ang="0">
                  <a:pos x="1344" y="1188"/>
                </a:cxn>
                <a:cxn ang="0">
                  <a:pos x="1344" y="216"/>
                </a:cxn>
              </a:cxnLst>
              <a:rect l="0" t="0" r="r" b="b"/>
              <a:pathLst>
                <a:path w="1422" h="1188">
                  <a:moveTo>
                    <a:pt x="0" y="0"/>
                  </a:moveTo>
                  <a:lnTo>
                    <a:pt x="84" y="0"/>
                  </a:lnTo>
                  <a:lnTo>
                    <a:pt x="84" y="1188"/>
                  </a:lnTo>
                  <a:lnTo>
                    <a:pt x="0" y="1188"/>
                  </a:lnTo>
                  <a:lnTo>
                    <a:pt x="0" y="0"/>
                  </a:lnTo>
                  <a:close/>
                  <a:moveTo>
                    <a:pt x="450" y="210"/>
                  </a:moveTo>
                  <a:lnTo>
                    <a:pt x="528" y="210"/>
                  </a:lnTo>
                  <a:lnTo>
                    <a:pt x="528" y="1188"/>
                  </a:lnTo>
                  <a:lnTo>
                    <a:pt x="450" y="1188"/>
                  </a:lnTo>
                  <a:lnTo>
                    <a:pt x="450" y="210"/>
                  </a:lnTo>
                  <a:close/>
                  <a:moveTo>
                    <a:pt x="894" y="138"/>
                  </a:moveTo>
                  <a:lnTo>
                    <a:pt x="978" y="138"/>
                  </a:lnTo>
                  <a:lnTo>
                    <a:pt x="978" y="1188"/>
                  </a:lnTo>
                  <a:lnTo>
                    <a:pt x="894" y="1188"/>
                  </a:lnTo>
                  <a:lnTo>
                    <a:pt x="894" y="138"/>
                  </a:lnTo>
                  <a:close/>
                  <a:moveTo>
                    <a:pt x="1344" y="216"/>
                  </a:moveTo>
                  <a:lnTo>
                    <a:pt x="1422" y="216"/>
                  </a:lnTo>
                  <a:lnTo>
                    <a:pt x="1422" y="1188"/>
                  </a:lnTo>
                  <a:lnTo>
                    <a:pt x="1344" y="1188"/>
                  </a:lnTo>
                  <a:lnTo>
                    <a:pt x="1344" y="216"/>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pPr>
                <a:defRPr/>
              </a:pPr>
              <a:endParaRPr lang="en-US" b="1"/>
            </a:p>
          </p:txBody>
        </p:sp>
        <p:sp>
          <p:nvSpPr>
            <p:cNvPr id="9337" name="Rectangle 208"/>
            <p:cNvSpPr>
              <a:spLocks noChangeArrowheads="1"/>
            </p:cNvSpPr>
            <p:nvPr/>
          </p:nvSpPr>
          <p:spPr bwMode="auto">
            <a:xfrm>
              <a:off x="1617077" y="1913453"/>
              <a:ext cx="10620" cy="1933107"/>
            </a:xfrm>
            <a:prstGeom prst="rect">
              <a:avLst/>
            </a:prstGeom>
            <a:solidFill>
              <a:srgbClr val="868686"/>
            </a:solidFill>
            <a:ln w="6">
              <a:solidFill>
                <a:srgbClr val="868686"/>
              </a:solidFill>
              <a:bevel/>
              <a:headEnd/>
              <a:tailEnd/>
            </a:ln>
          </p:spPr>
          <p:txBody>
            <a:bodyPr/>
            <a:lstStyle/>
            <a:p>
              <a:endParaRPr lang="en-US" sz="2800" b="1"/>
            </a:p>
          </p:txBody>
        </p:sp>
        <p:sp>
          <p:nvSpPr>
            <p:cNvPr id="9338" name="Freeform 209"/>
            <p:cNvSpPr>
              <a:spLocks noEditPoints="1"/>
            </p:cNvSpPr>
            <p:nvPr/>
          </p:nvSpPr>
          <p:spPr bwMode="auto">
            <a:xfrm>
              <a:off x="1569285" y="1909251"/>
              <a:ext cx="53101" cy="1941512"/>
            </a:xfrm>
            <a:custGeom>
              <a:avLst/>
              <a:gdLst>
                <a:gd name="T0" fmla="*/ 0 w 30"/>
                <a:gd name="T1" fmla="*/ 1933107 h 1386"/>
                <a:gd name="T2" fmla="*/ 53101 w 30"/>
                <a:gd name="T3" fmla="*/ 1933107 h 1386"/>
                <a:gd name="T4" fmla="*/ 53101 w 30"/>
                <a:gd name="T5" fmla="*/ 1941512 h 1386"/>
                <a:gd name="T6" fmla="*/ 0 w 30"/>
                <a:gd name="T7" fmla="*/ 1941512 h 1386"/>
                <a:gd name="T8" fmla="*/ 0 w 30"/>
                <a:gd name="T9" fmla="*/ 1933107 h 1386"/>
                <a:gd name="T10" fmla="*/ 0 w 30"/>
                <a:gd name="T11" fmla="*/ 1454033 h 1386"/>
                <a:gd name="T12" fmla="*/ 53101 w 30"/>
                <a:gd name="T13" fmla="*/ 1454033 h 1386"/>
                <a:gd name="T14" fmla="*/ 53101 w 30"/>
                <a:gd name="T15" fmla="*/ 1462438 h 1386"/>
                <a:gd name="T16" fmla="*/ 0 w 30"/>
                <a:gd name="T17" fmla="*/ 1462438 h 1386"/>
                <a:gd name="T18" fmla="*/ 0 w 30"/>
                <a:gd name="T19" fmla="*/ 1454033 h 1386"/>
                <a:gd name="T20" fmla="*/ 0 w 30"/>
                <a:gd name="T21" fmla="*/ 966554 h 1386"/>
                <a:gd name="T22" fmla="*/ 53101 w 30"/>
                <a:gd name="T23" fmla="*/ 966554 h 1386"/>
                <a:gd name="T24" fmla="*/ 53101 w 30"/>
                <a:gd name="T25" fmla="*/ 974958 h 1386"/>
                <a:gd name="T26" fmla="*/ 0 w 30"/>
                <a:gd name="T27" fmla="*/ 974958 h 1386"/>
                <a:gd name="T28" fmla="*/ 0 w 30"/>
                <a:gd name="T29" fmla="*/ 966554 h 1386"/>
                <a:gd name="T30" fmla="*/ 0 w 30"/>
                <a:gd name="T31" fmla="*/ 487479 h 1386"/>
                <a:gd name="T32" fmla="*/ 53101 w 30"/>
                <a:gd name="T33" fmla="*/ 487479 h 1386"/>
                <a:gd name="T34" fmla="*/ 53101 w 30"/>
                <a:gd name="T35" fmla="*/ 495884 h 1386"/>
                <a:gd name="T36" fmla="*/ 0 w 30"/>
                <a:gd name="T37" fmla="*/ 495884 h 1386"/>
                <a:gd name="T38" fmla="*/ 0 w 30"/>
                <a:gd name="T39" fmla="*/ 487479 h 1386"/>
                <a:gd name="T40" fmla="*/ 0 w 30"/>
                <a:gd name="T41" fmla="*/ 0 h 1386"/>
                <a:gd name="T42" fmla="*/ 53101 w 30"/>
                <a:gd name="T43" fmla="*/ 0 h 1386"/>
                <a:gd name="T44" fmla="*/ 53101 w 30"/>
                <a:gd name="T45" fmla="*/ 8405 h 1386"/>
                <a:gd name="T46" fmla="*/ 0 w 30"/>
                <a:gd name="T47" fmla="*/ 8405 h 1386"/>
                <a:gd name="T48" fmla="*/ 0 w 30"/>
                <a:gd name="T49" fmla="*/ 0 h 13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1386"/>
                <a:gd name="T77" fmla="*/ 30 w 30"/>
                <a:gd name="T78" fmla="*/ 1386 h 13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1386">
                  <a:moveTo>
                    <a:pt x="0" y="1380"/>
                  </a:moveTo>
                  <a:lnTo>
                    <a:pt x="30" y="1380"/>
                  </a:lnTo>
                  <a:lnTo>
                    <a:pt x="30" y="1386"/>
                  </a:lnTo>
                  <a:lnTo>
                    <a:pt x="0" y="1386"/>
                  </a:lnTo>
                  <a:lnTo>
                    <a:pt x="0" y="1380"/>
                  </a:lnTo>
                  <a:close/>
                  <a:moveTo>
                    <a:pt x="0" y="1038"/>
                  </a:moveTo>
                  <a:lnTo>
                    <a:pt x="30" y="1038"/>
                  </a:lnTo>
                  <a:lnTo>
                    <a:pt x="30" y="1044"/>
                  </a:lnTo>
                  <a:lnTo>
                    <a:pt x="0" y="1044"/>
                  </a:lnTo>
                  <a:lnTo>
                    <a:pt x="0" y="1038"/>
                  </a:lnTo>
                  <a:close/>
                  <a:moveTo>
                    <a:pt x="0" y="690"/>
                  </a:moveTo>
                  <a:lnTo>
                    <a:pt x="30" y="690"/>
                  </a:lnTo>
                  <a:lnTo>
                    <a:pt x="30" y="696"/>
                  </a:lnTo>
                  <a:lnTo>
                    <a:pt x="0" y="696"/>
                  </a:lnTo>
                  <a:lnTo>
                    <a:pt x="0" y="690"/>
                  </a:lnTo>
                  <a:close/>
                  <a:moveTo>
                    <a:pt x="0" y="348"/>
                  </a:moveTo>
                  <a:lnTo>
                    <a:pt x="30" y="348"/>
                  </a:lnTo>
                  <a:lnTo>
                    <a:pt x="30" y="354"/>
                  </a:lnTo>
                  <a:lnTo>
                    <a:pt x="0" y="354"/>
                  </a:lnTo>
                  <a:lnTo>
                    <a:pt x="0" y="348"/>
                  </a:lnTo>
                  <a:close/>
                  <a:moveTo>
                    <a:pt x="0" y="0"/>
                  </a:moveTo>
                  <a:lnTo>
                    <a:pt x="30" y="0"/>
                  </a:lnTo>
                  <a:lnTo>
                    <a:pt x="30" y="6"/>
                  </a:lnTo>
                  <a:lnTo>
                    <a:pt x="0" y="6"/>
                  </a:lnTo>
                  <a:lnTo>
                    <a:pt x="0" y="0"/>
                  </a:lnTo>
                  <a:close/>
                </a:path>
              </a:pathLst>
            </a:custGeom>
            <a:solidFill>
              <a:srgbClr val="868686"/>
            </a:solidFill>
            <a:ln w="6" cap="flat">
              <a:solidFill>
                <a:srgbClr val="868686"/>
              </a:solidFill>
              <a:prstDash val="solid"/>
              <a:bevel/>
              <a:headEnd/>
              <a:tailEnd/>
            </a:ln>
          </p:spPr>
          <p:txBody>
            <a:bodyPr/>
            <a:lstStyle/>
            <a:p>
              <a:endParaRPr lang="en-US"/>
            </a:p>
          </p:txBody>
        </p:sp>
        <p:sp>
          <p:nvSpPr>
            <p:cNvPr id="9339" name="Rectangle 210"/>
            <p:cNvSpPr>
              <a:spLocks noChangeArrowheads="1"/>
            </p:cNvSpPr>
            <p:nvPr/>
          </p:nvSpPr>
          <p:spPr bwMode="auto">
            <a:xfrm>
              <a:off x="1622386" y="3847974"/>
              <a:ext cx="3164841" cy="8405"/>
            </a:xfrm>
            <a:prstGeom prst="rect">
              <a:avLst/>
            </a:prstGeom>
            <a:solidFill>
              <a:srgbClr val="868686"/>
            </a:solidFill>
            <a:ln w="6">
              <a:solidFill>
                <a:srgbClr val="868686"/>
              </a:solidFill>
              <a:bevel/>
              <a:headEnd/>
              <a:tailEnd/>
            </a:ln>
          </p:spPr>
          <p:txBody>
            <a:bodyPr/>
            <a:lstStyle/>
            <a:p>
              <a:endParaRPr lang="en-US" b="1"/>
            </a:p>
          </p:txBody>
        </p:sp>
        <p:sp>
          <p:nvSpPr>
            <p:cNvPr id="9340" name="Freeform 211"/>
            <p:cNvSpPr>
              <a:spLocks noEditPoints="1"/>
            </p:cNvSpPr>
            <p:nvPr/>
          </p:nvSpPr>
          <p:spPr bwMode="auto">
            <a:xfrm>
              <a:off x="1617077" y="3852176"/>
              <a:ext cx="3175461" cy="33619"/>
            </a:xfrm>
            <a:custGeom>
              <a:avLst/>
              <a:gdLst>
                <a:gd name="T0" fmla="*/ 10620 w 1794"/>
                <a:gd name="T1" fmla="*/ 0 h 24"/>
                <a:gd name="T2" fmla="*/ 10620 w 1794"/>
                <a:gd name="T3" fmla="*/ 33619 h 24"/>
                <a:gd name="T4" fmla="*/ 0 w 1794"/>
                <a:gd name="T5" fmla="*/ 33619 h 24"/>
                <a:gd name="T6" fmla="*/ 0 w 1794"/>
                <a:gd name="T7" fmla="*/ 0 h 24"/>
                <a:gd name="T8" fmla="*/ 10620 w 1794"/>
                <a:gd name="T9" fmla="*/ 0 h 24"/>
                <a:gd name="T10" fmla="*/ 796520 w 1794"/>
                <a:gd name="T11" fmla="*/ 0 h 24"/>
                <a:gd name="T12" fmla="*/ 796520 w 1794"/>
                <a:gd name="T13" fmla="*/ 33619 h 24"/>
                <a:gd name="T14" fmla="*/ 785900 w 1794"/>
                <a:gd name="T15" fmla="*/ 33619 h 24"/>
                <a:gd name="T16" fmla="*/ 785900 w 1794"/>
                <a:gd name="T17" fmla="*/ 0 h 24"/>
                <a:gd name="T18" fmla="*/ 796520 w 1794"/>
                <a:gd name="T19" fmla="*/ 0 h 24"/>
                <a:gd name="T20" fmla="*/ 1593041 w 1794"/>
                <a:gd name="T21" fmla="*/ 0 h 24"/>
                <a:gd name="T22" fmla="*/ 1593041 w 1794"/>
                <a:gd name="T23" fmla="*/ 33619 h 24"/>
                <a:gd name="T24" fmla="*/ 1582420 w 1794"/>
                <a:gd name="T25" fmla="*/ 33619 h 24"/>
                <a:gd name="T26" fmla="*/ 1582420 w 1794"/>
                <a:gd name="T27" fmla="*/ 0 h 24"/>
                <a:gd name="T28" fmla="*/ 1593041 w 1794"/>
                <a:gd name="T29" fmla="*/ 0 h 24"/>
                <a:gd name="T30" fmla="*/ 2378941 w 1794"/>
                <a:gd name="T31" fmla="*/ 0 h 24"/>
                <a:gd name="T32" fmla="*/ 2378941 w 1794"/>
                <a:gd name="T33" fmla="*/ 33619 h 24"/>
                <a:gd name="T34" fmla="*/ 2368321 w 1794"/>
                <a:gd name="T35" fmla="*/ 33619 h 24"/>
                <a:gd name="T36" fmla="*/ 2368321 w 1794"/>
                <a:gd name="T37" fmla="*/ 0 h 24"/>
                <a:gd name="T38" fmla="*/ 2378941 w 1794"/>
                <a:gd name="T39" fmla="*/ 0 h 24"/>
                <a:gd name="T40" fmla="*/ 3175461 w 1794"/>
                <a:gd name="T41" fmla="*/ 0 h 24"/>
                <a:gd name="T42" fmla="*/ 3175461 w 1794"/>
                <a:gd name="T43" fmla="*/ 33619 h 24"/>
                <a:gd name="T44" fmla="*/ 3164841 w 1794"/>
                <a:gd name="T45" fmla="*/ 33619 h 24"/>
                <a:gd name="T46" fmla="*/ 3164841 w 1794"/>
                <a:gd name="T47" fmla="*/ 0 h 24"/>
                <a:gd name="T48" fmla="*/ 3175461 w 1794"/>
                <a:gd name="T49" fmla="*/ 0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94"/>
                <a:gd name="T76" fmla="*/ 0 h 24"/>
                <a:gd name="T77" fmla="*/ 1794 w 1794"/>
                <a:gd name="T78" fmla="*/ 24 h 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94" h="24">
                  <a:moveTo>
                    <a:pt x="6" y="0"/>
                  </a:moveTo>
                  <a:lnTo>
                    <a:pt x="6" y="24"/>
                  </a:lnTo>
                  <a:lnTo>
                    <a:pt x="0" y="24"/>
                  </a:lnTo>
                  <a:lnTo>
                    <a:pt x="0" y="0"/>
                  </a:lnTo>
                  <a:lnTo>
                    <a:pt x="6" y="0"/>
                  </a:lnTo>
                  <a:close/>
                  <a:moveTo>
                    <a:pt x="450" y="0"/>
                  </a:moveTo>
                  <a:lnTo>
                    <a:pt x="450" y="24"/>
                  </a:lnTo>
                  <a:lnTo>
                    <a:pt x="444" y="24"/>
                  </a:lnTo>
                  <a:lnTo>
                    <a:pt x="444" y="0"/>
                  </a:lnTo>
                  <a:lnTo>
                    <a:pt x="450" y="0"/>
                  </a:lnTo>
                  <a:close/>
                  <a:moveTo>
                    <a:pt x="900" y="0"/>
                  </a:moveTo>
                  <a:lnTo>
                    <a:pt x="900" y="24"/>
                  </a:lnTo>
                  <a:lnTo>
                    <a:pt x="894" y="24"/>
                  </a:lnTo>
                  <a:lnTo>
                    <a:pt x="894" y="0"/>
                  </a:lnTo>
                  <a:lnTo>
                    <a:pt x="900" y="0"/>
                  </a:lnTo>
                  <a:close/>
                  <a:moveTo>
                    <a:pt x="1344" y="0"/>
                  </a:moveTo>
                  <a:lnTo>
                    <a:pt x="1344" y="24"/>
                  </a:lnTo>
                  <a:lnTo>
                    <a:pt x="1338" y="24"/>
                  </a:lnTo>
                  <a:lnTo>
                    <a:pt x="1338" y="0"/>
                  </a:lnTo>
                  <a:lnTo>
                    <a:pt x="1344" y="0"/>
                  </a:lnTo>
                  <a:close/>
                  <a:moveTo>
                    <a:pt x="1794" y="0"/>
                  </a:moveTo>
                  <a:lnTo>
                    <a:pt x="1794" y="24"/>
                  </a:lnTo>
                  <a:lnTo>
                    <a:pt x="1788" y="24"/>
                  </a:lnTo>
                  <a:lnTo>
                    <a:pt x="1788" y="0"/>
                  </a:lnTo>
                  <a:lnTo>
                    <a:pt x="1794" y="0"/>
                  </a:lnTo>
                  <a:close/>
                </a:path>
              </a:pathLst>
            </a:custGeom>
            <a:solidFill>
              <a:srgbClr val="868686"/>
            </a:solidFill>
            <a:ln w="6" cap="flat">
              <a:solidFill>
                <a:srgbClr val="868686"/>
              </a:solidFill>
              <a:prstDash val="solid"/>
              <a:bevel/>
              <a:headEnd/>
              <a:tailEnd/>
            </a:ln>
          </p:spPr>
          <p:txBody>
            <a:bodyPr/>
            <a:lstStyle/>
            <a:p>
              <a:endParaRPr lang="en-US"/>
            </a:p>
          </p:txBody>
        </p:sp>
        <p:sp>
          <p:nvSpPr>
            <p:cNvPr id="9341" name="Rectangle 212"/>
            <p:cNvSpPr>
              <a:spLocks noChangeArrowheads="1"/>
            </p:cNvSpPr>
            <p:nvPr/>
          </p:nvSpPr>
          <p:spPr bwMode="auto">
            <a:xfrm>
              <a:off x="1106241" y="3760507"/>
              <a:ext cx="396788" cy="162948"/>
            </a:xfrm>
            <a:prstGeom prst="rect">
              <a:avLst/>
            </a:prstGeom>
            <a:noFill/>
            <a:ln w="9525">
              <a:noFill/>
              <a:miter lim="800000"/>
              <a:headEnd/>
              <a:tailEnd/>
            </a:ln>
          </p:spPr>
          <p:txBody>
            <a:bodyPr wrap="none" lIns="0" tIns="0" rIns="0" bIns="0">
              <a:spAutoFit/>
            </a:bodyPr>
            <a:lstStyle/>
            <a:p>
              <a:r>
                <a:rPr lang="en-US" sz="1200" b="1">
                  <a:latin typeface="Calibri" pitchFamily="34" charset="0"/>
                </a:rPr>
                <a:t>0.001</a:t>
              </a:r>
              <a:endParaRPr lang="en-US" sz="2800" b="1"/>
            </a:p>
          </p:txBody>
        </p:sp>
        <p:sp>
          <p:nvSpPr>
            <p:cNvPr id="9342" name="Rectangle 213"/>
            <p:cNvSpPr>
              <a:spLocks noChangeArrowheads="1"/>
            </p:cNvSpPr>
            <p:nvPr/>
          </p:nvSpPr>
          <p:spPr bwMode="auto">
            <a:xfrm>
              <a:off x="1184123" y="3277229"/>
              <a:ext cx="309209" cy="162948"/>
            </a:xfrm>
            <a:prstGeom prst="rect">
              <a:avLst/>
            </a:prstGeom>
            <a:noFill/>
            <a:ln w="9525">
              <a:noFill/>
              <a:miter lim="800000"/>
              <a:headEnd/>
              <a:tailEnd/>
            </a:ln>
          </p:spPr>
          <p:txBody>
            <a:bodyPr wrap="none" lIns="0" tIns="0" rIns="0" bIns="0">
              <a:spAutoFit/>
            </a:bodyPr>
            <a:lstStyle/>
            <a:p>
              <a:r>
                <a:rPr lang="en-US" sz="1200" b="1">
                  <a:latin typeface="Calibri" pitchFamily="34" charset="0"/>
                </a:rPr>
                <a:t>0.01</a:t>
              </a:r>
              <a:endParaRPr lang="en-US" sz="2800" b="1"/>
            </a:p>
          </p:txBody>
        </p:sp>
        <p:sp>
          <p:nvSpPr>
            <p:cNvPr id="9343" name="Rectangle 214"/>
            <p:cNvSpPr>
              <a:spLocks noChangeArrowheads="1"/>
            </p:cNvSpPr>
            <p:nvPr/>
          </p:nvSpPr>
          <p:spPr bwMode="auto">
            <a:xfrm>
              <a:off x="1251385" y="2793953"/>
              <a:ext cx="221629" cy="162948"/>
            </a:xfrm>
            <a:prstGeom prst="rect">
              <a:avLst/>
            </a:prstGeom>
            <a:noFill/>
            <a:ln w="9525">
              <a:noFill/>
              <a:miter lim="800000"/>
              <a:headEnd/>
              <a:tailEnd/>
            </a:ln>
          </p:spPr>
          <p:txBody>
            <a:bodyPr wrap="none" lIns="0" tIns="0" rIns="0" bIns="0">
              <a:spAutoFit/>
            </a:bodyPr>
            <a:lstStyle/>
            <a:p>
              <a:r>
                <a:rPr lang="en-US" sz="1200" b="1">
                  <a:latin typeface="Calibri" pitchFamily="34" charset="0"/>
                </a:rPr>
                <a:t>0.1</a:t>
              </a:r>
              <a:endParaRPr lang="en-US" sz="2800" b="1"/>
            </a:p>
          </p:txBody>
        </p:sp>
        <p:sp>
          <p:nvSpPr>
            <p:cNvPr id="9344" name="Rectangle 215"/>
            <p:cNvSpPr>
              <a:spLocks noChangeArrowheads="1"/>
            </p:cNvSpPr>
            <p:nvPr/>
          </p:nvSpPr>
          <p:spPr bwMode="auto">
            <a:xfrm>
              <a:off x="1359358" y="2310676"/>
              <a:ext cx="87580" cy="162948"/>
            </a:xfrm>
            <a:prstGeom prst="rect">
              <a:avLst/>
            </a:prstGeom>
            <a:noFill/>
            <a:ln w="9525">
              <a:noFill/>
              <a:miter lim="800000"/>
              <a:headEnd/>
              <a:tailEnd/>
            </a:ln>
          </p:spPr>
          <p:txBody>
            <a:bodyPr wrap="none" lIns="0" tIns="0" rIns="0" bIns="0">
              <a:spAutoFit/>
            </a:bodyPr>
            <a:lstStyle/>
            <a:p>
              <a:r>
                <a:rPr lang="en-US" sz="1200" b="1">
                  <a:latin typeface="Calibri" pitchFamily="34" charset="0"/>
                </a:rPr>
                <a:t>1</a:t>
              </a:r>
              <a:endParaRPr lang="en-US" sz="2800" b="1"/>
            </a:p>
          </p:txBody>
        </p:sp>
        <p:sp>
          <p:nvSpPr>
            <p:cNvPr id="9345" name="Rectangle 216"/>
            <p:cNvSpPr>
              <a:spLocks noChangeArrowheads="1"/>
            </p:cNvSpPr>
            <p:nvPr/>
          </p:nvSpPr>
          <p:spPr bwMode="auto">
            <a:xfrm>
              <a:off x="1290326" y="1828800"/>
              <a:ext cx="175158" cy="162948"/>
            </a:xfrm>
            <a:prstGeom prst="rect">
              <a:avLst/>
            </a:prstGeom>
            <a:noFill/>
            <a:ln w="9525">
              <a:noFill/>
              <a:miter lim="800000"/>
              <a:headEnd/>
              <a:tailEnd/>
            </a:ln>
          </p:spPr>
          <p:txBody>
            <a:bodyPr wrap="none" lIns="0" tIns="0" rIns="0" bIns="0">
              <a:spAutoFit/>
            </a:bodyPr>
            <a:lstStyle/>
            <a:p>
              <a:r>
                <a:rPr lang="en-US" sz="1200" b="1">
                  <a:latin typeface="Calibri" pitchFamily="34" charset="0"/>
                </a:rPr>
                <a:t>10</a:t>
              </a:r>
              <a:endParaRPr lang="en-US" sz="2800" b="1"/>
            </a:p>
          </p:txBody>
        </p:sp>
        <p:sp>
          <p:nvSpPr>
            <p:cNvPr id="9346" name="Rectangle 217"/>
            <p:cNvSpPr>
              <a:spLocks noChangeArrowheads="1"/>
            </p:cNvSpPr>
            <p:nvPr/>
          </p:nvSpPr>
          <p:spPr bwMode="auto">
            <a:xfrm>
              <a:off x="1666917" y="3969843"/>
              <a:ext cx="696417" cy="190107"/>
            </a:xfrm>
            <a:prstGeom prst="rect">
              <a:avLst/>
            </a:prstGeom>
            <a:noFill/>
            <a:ln w="9525">
              <a:noFill/>
              <a:miter lim="800000"/>
              <a:headEnd/>
              <a:tailEnd/>
            </a:ln>
          </p:spPr>
          <p:txBody>
            <a:bodyPr wrap="none" lIns="0" tIns="0" rIns="0" bIns="0">
              <a:spAutoFit/>
            </a:bodyPr>
            <a:lstStyle/>
            <a:p>
              <a:r>
                <a:rPr lang="en-US" sz="1400" b="1">
                  <a:latin typeface="Calibri" pitchFamily="34" charset="0"/>
                </a:rPr>
                <a:t>Propane</a:t>
              </a:r>
              <a:endParaRPr lang="en-US" sz="3200" b="1"/>
            </a:p>
          </p:txBody>
        </p:sp>
        <p:sp>
          <p:nvSpPr>
            <p:cNvPr id="9347" name="Rectangle 218"/>
            <p:cNvSpPr>
              <a:spLocks noChangeArrowheads="1"/>
            </p:cNvSpPr>
            <p:nvPr/>
          </p:nvSpPr>
          <p:spPr bwMode="auto">
            <a:xfrm>
              <a:off x="2489987" y="3969843"/>
              <a:ext cx="643296" cy="190107"/>
            </a:xfrm>
            <a:prstGeom prst="rect">
              <a:avLst/>
            </a:prstGeom>
            <a:noFill/>
            <a:ln w="9525">
              <a:noFill/>
              <a:miter lim="800000"/>
              <a:headEnd/>
              <a:tailEnd/>
            </a:ln>
          </p:spPr>
          <p:txBody>
            <a:bodyPr wrap="none" lIns="0" tIns="0" rIns="0" bIns="0">
              <a:spAutoFit/>
            </a:bodyPr>
            <a:lstStyle/>
            <a:p>
              <a:r>
                <a:rPr lang="en-US" sz="1400" b="1">
                  <a:latin typeface="Calibri" pitchFamily="34" charset="0"/>
                </a:rPr>
                <a:t>iButane</a:t>
              </a:r>
              <a:endParaRPr lang="en-US" sz="3200" b="1"/>
            </a:p>
          </p:txBody>
        </p:sp>
        <p:sp>
          <p:nvSpPr>
            <p:cNvPr id="9348" name="Rectangle 219"/>
            <p:cNvSpPr>
              <a:spLocks noChangeArrowheads="1"/>
            </p:cNvSpPr>
            <p:nvPr/>
          </p:nvSpPr>
          <p:spPr bwMode="auto">
            <a:xfrm>
              <a:off x="3261727" y="3969843"/>
              <a:ext cx="700491" cy="190107"/>
            </a:xfrm>
            <a:prstGeom prst="rect">
              <a:avLst/>
            </a:prstGeom>
            <a:noFill/>
            <a:ln w="9525">
              <a:noFill/>
              <a:miter lim="800000"/>
              <a:headEnd/>
              <a:tailEnd/>
            </a:ln>
          </p:spPr>
          <p:txBody>
            <a:bodyPr wrap="none" lIns="0" tIns="0" rIns="0" bIns="0">
              <a:spAutoFit/>
            </a:bodyPr>
            <a:lstStyle/>
            <a:p>
              <a:r>
                <a:rPr lang="en-US" sz="1400" b="1">
                  <a:latin typeface="Calibri" pitchFamily="34" charset="0"/>
                </a:rPr>
                <a:t>nButane</a:t>
              </a:r>
              <a:endParaRPr lang="en-US" sz="3200" b="1"/>
            </a:p>
          </p:txBody>
        </p:sp>
        <p:sp>
          <p:nvSpPr>
            <p:cNvPr id="9349" name="Rectangle 220"/>
            <p:cNvSpPr>
              <a:spLocks noChangeArrowheads="1"/>
            </p:cNvSpPr>
            <p:nvPr/>
          </p:nvSpPr>
          <p:spPr bwMode="auto">
            <a:xfrm>
              <a:off x="4010456" y="3969843"/>
              <a:ext cx="790144" cy="190107"/>
            </a:xfrm>
            <a:prstGeom prst="rect">
              <a:avLst/>
            </a:prstGeom>
            <a:noFill/>
            <a:ln w="9525">
              <a:noFill/>
              <a:miter lim="800000"/>
              <a:headEnd/>
              <a:tailEnd/>
            </a:ln>
          </p:spPr>
          <p:txBody>
            <a:bodyPr wrap="none" lIns="0" tIns="0" rIns="0" bIns="0">
              <a:spAutoFit/>
            </a:bodyPr>
            <a:lstStyle/>
            <a:p>
              <a:r>
                <a:rPr lang="en-US" sz="1400" b="1">
                  <a:latin typeface="Calibri" pitchFamily="34" charset="0"/>
                </a:rPr>
                <a:t>nPentane</a:t>
              </a:r>
              <a:endParaRPr lang="en-US" sz="3200" b="1"/>
            </a:p>
          </p:txBody>
        </p:sp>
      </p:grpSp>
      <p:grpSp>
        <p:nvGrpSpPr>
          <p:cNvPr id="9219" name="Group 239"/>
          <p:cNvGrpSpPr>
            <a:grpSpLocks/>
          </p:cNvGrpSpPr>
          <p:nvPr/>
        </p:nvGrpSpPr>
        <p:grpSpPr bwMode="auto">
          <a:xfrm>
            <a:off x="1096963" y="304800"/>
            <a:ext cx="7742237" cy="338138"/>
            <a:chOff x="838200" y="1219200"/>
            <a:chExt cx="7741920" cy="338554"/>
          </a:xfrm>
        </p:grpSpPr>
        <p:grpSp>
          <p:nvGrpSpPr>
            <p:cNvPr id="9304" name="Group 232"/>
            <p:cNvGrpSpPr>
              <a:grpSpLocks/>
            </p:cNvGrpSpPr>
            <p:nvPr/>
          </p:nvGrpSpPr>
          <p:grpSpPr bwMode="auto">
            <a:xfrm>
              <a:off x="838200" y="1219200"/>
              <a:ext cx="2255520" cy="338554"/>
              <a:chOff x="1402080" y="327302"/>
              <a:chExt cx="2255520" cy="338554"/>
            </a:xfrm>
          </p:grpSpPr>
          <p:sp>
            <p:nvSpPr>
              <p:cNvPr id="18653" name="Rectangle 221"/>
              <p:cNvSpPr>
                <a:spLocks noChangeAspect="1" noChangeArrowheads="1"/>
              </p:cNvSpPr>
              <p:nvPr/>
            </p:nvSpPr>
            <p:spPr bwMode="auto">
              <a:xfrm>
                <a:off x="1402080" y="359419"/>
                <a:ext cx="274320" cy="2743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defRPr/>
                </a:pPr>
                <a:endParaRPr lang="en-US" b="1">
                  <a:solidFill>
                    <a:schemeClr val="tx1"/>
                  </a:solidFill>
                </a:endParaRPr>
              </a:p>
            </p:txBody>
          </p:sp>
          <p:sp>
            <p:nvSpPr>
              <p:cNvPr id="229" name="TextBox 228"/>
              <p:cNvSpPr txBox="1"/>
              <p:nvPr/>
            </p:nvSpPr>
            <p:spPr>
              <a:xfrm>
                <a:off x="1676706" y="327302"/>
                <a:ext cx="1981119" cy="338554"/>
              </a:xfrm>
              <a:prstGeom prst="rect">
                <a:avLst/>
              </a:prstGeom>
              <a:noFill/>
            </p:spPr>
            <p:txBody>
              <a:bodyPr>
                <a:spAutoFit/>
              </a:bodyPr>
              <a:lstStyle/>
              <a:p>
                <a:pPr>
                  <a:defRPr/>
                </a:pPr>
                <a:r>
                  <a:rPr lang="en-US" sz="1600" b="1" dirty="0">
                    <a:effectLst>
                      <a:outerShdw blurRad="38100" dist="38100" dir="2700000" algn="tl">
                        <a:srgbClr val="000000">
                          <a:alpha val="43137"/>
                        </a:srgbClr>
                      </a:outerShdw>
                    </a:effectLst>
                    <a:latin typeface="Arial" charset="0"/>
                  </a:rPr>
                  <a:t>Clean Marine</a:t>
                </a:r>
              </a:p>
            </p:txBody>
          </p:sp>
        </p:grpSp>
        <p:grpSp>
          <p:nvGrpSpPr>
            <p:cNvPr id="9305" name="Group 233"/>
            <p:cNvGrpSpPr>
              <a:grpSpLocks/>
            </p:cNvGrpSpPr>
            <p:nvPr/>
          </p:nvGrpSpPr>
          <p:grpSpPr bwMode="auto">
            <a:xfrm>
              <a:off x="2849880" y="1219200"/>
              <a:ext cx="2255520" cy="338554"/>
              <a:chOff x="1402080" y="838200"/>
              <a:chExt cx="2255520" cy="338554"/>
            </a:xfrm>
          </p:grpSpPr>
          <p:sp>
            <p:nvSpPr>
              <p:cNvPr id="18655" name="Rectangle 223"/>
              <p:cNvSpPr>
                <a:spLocks noChangeAspect="1" noChangeArrowheads="1"/>
              </p:cNvSpPr>
              <p:nvPr/>
            </p:nvSpPr>
            <p:spPr bwMode="auto">
              <a:xfrm>
                <a:off x="1402080" y="870317"/>
                <a:ext cx="274320" cy="27432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endParaRPr lang="en-US" b="1">
                  <a:solidFill>
                    <a:schemeClr val="tx1"/>
                  </a:solidFill>
                </a:endParaRPr>
              </a:p>
            </p:txBody>
          </p:sp>
          <p:sp>
            <p:nvSpPr>
              <p:cNvPr id="230" name="TextBox 229"/>
              <p:cNvSpPr txBox="1"/>
              <p:nvPr/>
            </p:nvSpPr>
            <p:spPr>
              <a:xfrm>
                <a:off x="1676307" y="838200"/>
                <a:ext cx="1981119" cy="338554"/>
              </a:xfrm>
              <a:prstGeom prst="rect">
                <a:avLst/>
              </a:prstGeom>
              <a:noFill/>
            </p:spPr>
            <p:txBody>
              <a:bodyPr>
                <a:spAutoFit/>
              </a:bodyPr>
              <a:lstStyle/>
              <a:p>
                <a:pPr>
                  <a:defRPr/>
                </a:pPr>
                <a:r>
                  <a:rPr lang="en-US" sz="1600" b="1" dirty="0">
                    <a:effectLst>
                      <a:outerShdw blurRad="38100" dist="38100" dir="2700000" algn="tl">
                        <a:srgbClr val="000000">
                          <a:alpha val="43137"/>
                        </a:srgbClr>
                      </a:outerShdw>
                    </a:effectLst>
                    <a:latin typeface="Arial" charset="0"/>
                  </a:rPr>
                  <a:t>Northern CA</a:t>
                </a:r>
              </a:p>
            </p:txBody>
          </p:sp>
        </p:grpSp>
        <p:grpSp>
          <p:nvGrpSpPr>
            <p:cNvPr id="9306" name="Group 234"/>
            <p:cNvGrpSpPr>
              <a:grpSpLocks/>
            </p:cNvGrpSpPr>
            <p:nvPr/>
          </p:nvGrpSpPr>
          <p:grpSpPr bwMode="auto">
            <a:xfrm>
              <a:off x="4754880" y="1219200"/>
              <a:ext cx="2255520" cy="338554"/>
              <a:chOff x="1402080" y="1371600"/>
              <a:chExt cx="2255520" cy="338554"/>
            </a:xfrm>
          </p:grpSpPr>
          <p:sp>
            <p:nvSpPr>
              <p:cNvPr id="18657" name="Rectangle 225"/>
              <p:cNvSpPr>
                <a:spLocks noChangeAspect="1" noChangeArrowheads="1"/>
              </p:cNvSpPr>
              <p:nvPr/>
            </p:nvSpPr>
            <p:spPr bwMode="auto">
              <a:xfrm>
                <a:off x="1402080" y="1403717"/>
                <a:ext cx="274320" cy="27432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b="1">
                  <a:solidFill>
                    <a:schemeClr val="tx1"/>
                  </a:solidFill>
                </a:endParaRPr>
              </a:p>
            </p:txBody>
          </p:sp>
          <p:sp>
            <p:nvSpPr>
              <p:cNvPr id="231" name="TextBox 230"/>
              <p:cNvSpPr txBox="1"/>
              <p:nvPr/>
            </p:nvSpPr>
            <p:spPr>
              <a:xfrm>
                <a:off x="1676229" y="1371600"/>
                <a:ext cx="1981119" cy="338554"/>
              </a:xfrm>
              <a:prstGeom prst="rect">
                <a:avLst/>
              </a:prstGeom>
              <a:noFill/>
            </p:spPr>
            <p:txBody>
              <a:bodyPr>
                <a:spAutoFit/>
              </a:bodyPr>
              <a:lstStyle/>
              <a:p>
                <a:pPr>
                  <a:defRPr/>
                </a:pPr>
                <a:r>
                  <a:rPr lang="en-US" sz="1600" b="1" dirty="0">
                    <a:effectLst>
                      <a:outerShdw blurRad="38100" dist="38100" dir="2700000" algn="tl">
                        <a:srgbClr val="000000">
                          <a:alpha val="43137"/>
                        </a:srgbClr>
                      </a:outerShdw>
                    </a:effectLst>
                    <a:latin typeface="Arial" charset="0"/>
                  </a:rPr>
                  <a:t>LA Basin</a:t>
                </a:r>
              </a:p>
            </p:txBody>
          </p:sp>
        </p:grpSp>
        <p:grpSp>
          <p:nvGrpSpPr>
            <p:cNvPr id="9307" name="Group 235"/>
            <p:cNvGrpSpPr>
              <a:grpSpLocks/>
            </p:cNvGrpSpPr>
            <p:nvPr/>
          </p:nvGrpSpPr>
          <p:grpSpPr bwMode="auto">
            <a:xfrm>
              <a:off x="6324600" y="1219200"/>
              <a:ext cx="2255520" cy="338554"/>
              <a:chOff x="1402080" y="1828800"/>
              <a:chExt cx="2255520" cy="338554"/>
            </a:xfrm>
          </p:grpSpPr>
          <p:sp>
            <p:nvSpPr>
              <p:cNvPr id="18659" name="Rectangle 227"/>
              <p:cNvSpPr>
                <a:spLocks noChangeAspect="1" noChangeArrowheads="1"/>
              </p:cNvSpPr>
              <p:nvPr/>
            </p:nvSpPr>
            <p:spPr bwMode="auto">
              <a:xfrm>
                <a:off x="1402080" y="1860917"/>
                <a:ext cx="274320" cy="27432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defRPr/>
                </a:pPr>
                <a:endParaRPr lang="en-US" b="1">
                  <a:solidFill>
                    <a:schemeClr val="tx1"/>
                  </a:solidFill>
                </a:endParaRPr>
              </a:p>
            </p:txBody>
          </p:sp>
          <p:sp>
            <p:nvSpPr>
              <p:cNvPr id="232" name="TextBox 231"/>
              <p:cNvSpPr txBox="1"/>
              <p:nvPr/>
            </p:nvSpPr>
            <p:spPr>
              <a:xfrm>
                <a:off x="1676481" y="1828800"/>
                <a:ext cx="1981119" cy="338554"/>
              </a:xfrm>
              <a:prstGeom prst="rect">
                <a:avLst/>
              </a:prstGeom>
              <a:noFill/>
            </p:spPr>
            <p:txBody>
              <a:bodyPr>
                <a:spAutoFit/>
              </a:bodyPr>
              <a:lstStyle/>
              <a:p>
                <a:pPr>
                  <a:defRPr/>
                </a:pPr>
                <a:r>
                  <a:rPr lang="en-US" sz="1600" b="1" dirty="0">
                    <a:effectLst>
                      <a:outerShdw blurRad="38100" dist="38100" dir="2700000" algn="tl">
                        <a:srgbClr val="000000">
                          <a:alpha val="43137"/>
                        </a:srgbClr>
                      </a:outerShdw>
                    </a:effectLst>
                    <a:latin typeface="Arial" charset="0"/>
                  </a:rPr>
                  <a:t>Pasadena, CA</a:t>
                </a:r>
              </a:p>
            </p:txBody>
          </p:sp>
        </p:grpSp>
      </p:grpSp>
      <p:sp>
        <p:nvSpPr>
          <p:cNvPr id="241" name="TextBox 240"/>
          <p:cNvSpPr txBox="1"/>
          <p:nvPr/>
        </p:nvSpPr>
        <p:spPr>
          <a:xfrm rot="16200000">
            <a:off x="-2238375" y="3305175"/>
            <a:ext cx="5181600" cy="400050"/>
          </a:xfrm>
          <a:prstGeom prst="rect">
            <a:avLst/>
          </a:prstGeom>
          <a:noFill/>
        </p:spPr>
        <p:txBody>
          <a:bodyPr>
            <a:spAutoFit/>
          </a:bodyPr>
          <a:lstStyle/>
          <a:p>
            <a:pPr algn="ctr">
              <a:defRPr/>
            </a:pPr>
            <a:r>
              <a:rPr lang="en-US" sz="2000" dirty="0">
                <a:effectLst>
                  <a:outerShdw blurRad="38100" dist="38100" dir="2700000" algn="tl">
                    <a:srgbClr val="000000">
                      <a:alpha val="43137"/>
                    </a:srgbClr>
                  </a:outerShdw>
                </a:effectLst>
                <a:latin typeface="Arial" charset="0"/>
              </a:rPr>
              <a:t>Median Mixing Ratios (ppbv) – LOG scale</a:t>
            </a:r>
          </a:p>
        </p:txBody>
      </p:sp>
      <p:grpSp>
        <p:nvGrpSpPr>
          <p:cNvPr id="9221" name="Group 265"/>
          <p:cNvGrpSpPr>
            <a:grpSpLocks/>
          </p:cNvGrpSpPr>
          <p:nvPr/>
        </p:nvGrpSpPr>
        <p:grpSpPr bwMode="auto">
          <a:xfrm>
            <a:off x="5054600" y="1079500"/>
            <a:ext cx="3403600" cy="2349500"/>
            <a:chOff x="4444733" y="1828800"/>
            <a:chExt cx="3327667" cy="2349044"/>
          </a:xfrm>
        </p:grpSpPr>
        <p:sp>
          <p:nvSpPr>
            <p:cNvPr id="9279" name="Freeform 8"/>
            <p:cNvSpPr>
              <a:spLocks noEditPoints="1"/>
            </p:cNvSpPr>
            <p:nvPr/>
          </p:nvSpPr>
          <p:spPr bwMode="auto">
            <a:xfrm>
              <a:off x="4929187" y="1905000"/>
              <a:ext cx="2838450" cy="1470059"/>
            </a:xfrm>
            <a:custGeom>
              <a:avLst/>
              <a:gdLst>
                <a:gd name="T0" fmla="*/ 0 w 1788"/>
                <a:gd name="T1" fmla="*/ 1461610 h 1044"/>
                <a:gd name="T2" fmla="*/ 2838450 w 1788"/>
                <a:gd name="T3" fmla="*/ 1461610 h 1044"/>
                <a:gd name="T4" fmla="*/ 2838450 w 1788"/>
                <a:gd name="T5" fmla="*/ 1470059 h 1044"/>
                <a:gd name="T6" fmla="*/ 0 w 1788"/>
                <a:gd name="T7" fmla="*/ 1470059 h 1044"/>
                <a:gd name="T8" fmla="*/ 0 w 1788"/>
                <a:gd name="T9" fmla="*/ 1461610 h 1044"/>
                <a:gd name="T10" fmla="*/ 0 w 1788"/>
                <a:gd name="T11" fmla="*/ 971591 h 1044"/>
                <a:gd name="T12" fmla="*/ 2838450 w 1788"/>
                <a:gd name="T13" fmla="*/ 971591 h 1044"/>
                <a:gd name="T14" fmla="*/ 2838450 w 1788"/>
                <a:gd name="T15" fmla="*/ 980039 h 1044"/>
                <a:gd name="T16" fmla="*/ 0 w 1788"/>
                <a:gd name="T17" fmla="*/ 980039 h 1044"/>
                <a:gd name="T18" fmla="*/ 0 w 1788"/>
                <a:gd name="T19" fmla="*/ 971591 h 1044"/>
                <a:gd name="T20" fmla="*/ 0 w 1788"/>
                <a:gd name="T21" fmla="*/ 490020 h 1044"/>
                <a:gd name="T22" fmla="*/ 2838450 w 1788"/>
                <a:gd name="T23" fmla="*/ 490020 h 1044"/>
                <a:gd name="T24" fmla="*/ 2838450 w 1788"/>
                <a:gd name="T25" fmla="*/ 498468 h 1044"/>
                <a:gd name="T26" fmla="*/ 0 w 1788"/>
                <a:gd name="T27" fmla="*/ 498468 h 1044"/>
                <a:gd name="T28" fmla="*/ 0 w 1788"/>
                <a:gd name="T29" fmla="*/ 490020 h 1044"/>
                <a:gd name="T30" fmla="*/ 0 w 1788"/>
                <a:gd name="T31" fmla="*/ 0 h 1044"/>
                <a:gd name="T32" fmla="*/ 2838450 w 1788"/>
                <a:gd name="T33" fmla="*/ 0 h 1044"/>
                <a:gd name="T34" fmla="*/ 2838450 w 1788"/>
                <a:gd name="T35" fmla="*/ 8449 h 1044"/>
                <a:gd name="T36" fmla="*/ 0 w 1788"/>
                <a:gd name="T37" fmla="*/ 8449 h 1044"/>
                <a:gd name="T38" fmla="*/ 0 w 1788"/>
                <a:gd name="T39" fmla="*/ 0 h 10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88"/>
                <a:gd name="T61" fmla="*/ 0 h 1044"/>
                <a:gd name="T62" fmla="*/ 1788 w 1788"/>
                <a:gd name="T63" fmla="*/ 1044 h 10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88" h="1044">
                  <a:moveTo>
                    <a:pt x="0" y="1038"/>
                  </a:moveTo>
                  <a:lnTo>
                    <a:pt x="1788" y="1038"/>
                  </a:lnTo>
                  <a:lnTo>
                    <a:pt x="1788" y="1044"/>
                  </a:lnTo>
                  <a:lnTo>
                    <a:pt x="0" y="1044"/>
                  </a:lnTo>
                  <a:lnTo>
                    <a:pt x="0" y="1038"/>
                  </a:lnTo>
                  <a:close/>
                  <a:moveTo>
                    <a:pt x="0" y="690"/>
                  </a:moveTo>
                  <a:lnTo>
                    <a:pt x="1788" y="690"/>
                  </a:lnTo>
                  <a:lnTo>
                    <a:pt x="1788" y="696"/>
                  </a:lnTo>
                  <a:lnTo>
                    <a:pt x="0" y="696"/>
                  </a:lnTo>
                  <a:lnTo>
                    <a:pt x="0" y="690"/>
                  </a:lnTo>
                  <a:close/>
                  <a:moveTo>
                    <a:pt x="0" y="348"/>
                  </a:moveTo>
                  <a:lnTo>
                    <a:pt x="1788" y="348"/>
                  </a:lnTo>
                  <a:lnTo>
                    <a:pt x="1788" y="354"/>
                  </a:lnTo>
                  <a:lnTo>
                    <a:pt x="0" y="354"/>
                  </a:lnTo>
                  <a:lnTo>
                    <a:pt x="0" y="348"/>
                  </a:lnTo>
                  <a:close/>
                  <a:moveTo>
                    <a:pt x="0" y="0"/>
                  </a:moveTo>
                  <a:lnTo>
                    <a:pt x="1788" y="0"/>
                  </a:lnTo>
                  <a:lnTo>
                    <a:pt x="1788" y="6"/>
                  </a:lnTo>
                  <a:lnTo>
                    <a:pt x="0" y="6"/>
                  </a:lnTo>
                  <a:lnTo>
                    <a:pt x="0" y="0"/>
                  </a:lnTo>
                  <a:close/>
                </a:path>
              </a:pathLst>
            </a:custGeom>
            <a:solidFill>
              <a:srgbClr val="868686"/>
            </a:solidFill>
            <a:ln w="6" cap="flat">
              <a:solidFill>
                <a:srgbClr val="868686"/>
              </a:solidFill>
              <a:prstDash val="solid"/>
              <a:bevel/>
              <a:headEnd/>
              <a:tailEnd/>
            </a:ln>
          </p:spPr>
          <p:txBody>
            <a:bodyPr/>
            <a:lstStyle/>
            <a:p>
              <a:endParaRPr lang="en-US"/>
            </a:p>
          </p:txBody>
        </p:sp>
        <p:sp>
          <p:nvSpPr>
            <p:cNvPr id="243" name="Freeform 9"/>
            <p:cNvSpPr>
              <a:spLocks noEditPoints="1"/>
            </p:cNvSpPr>
            <p:nvPr/>
          </p:nvSpPr>
          <p:spPr bwMode="auto">
            <a:xfrm>
              <a:off x="5057775" y="3121601"/>
              <a:ext cx="2066925" cy="735030"/>
            </a:xfrm>
            <a:custGeom>
              <a:avLst/>
              <a:gdLst/>
              <a:ahLst/>
              <a:cxnLst>
                <a:cxn ang="0">
                  <a:pos x="0" y="0"/>
                </a:cxn>
                <a:cxn ang="0">
                  <a:pos x="108" y="0"/>
                </a:cxn>
                <a:cxn ang="0">
                  <a:pos x="108" y="522"/>
                </a:cxn>
                <a:cxn ang="0">
                  <a:pos x="0" y="522"/>
                </a:cxn>
                <a:cxn ang="0">
                  <a:pos x="0" y="0"/>
                </a:cxn>
                <a:cxn ang="0">
                  <a:pos x="594" y="132"/>
                </a:cxn>
                <a:cxn ang="0">
                  <a:pos x="702" y="132"/>
                </a:cxn>
                <a:cxn ang="0">
                  <a:pos x="702" y="522"/>
                </a:cxn>
                <a:cxn ang="0">
                  <a:pos x="594" y="522"/>
                </a:cxn>
                <a:cxn ang="0">
                  <a:pos x="594" y="132"/>
                </a:cxn>
                <a:cxn ang="0">
                  <a:pos x="1194" y="264"/>
                </a:cxn>
                <a:cxn ang="0">
                  <a:pos x="1302" y="264"/>
                </a:cxn>
                <a:cxn ang="0">
                  <a:pos x="1302" y="522"/>
                </a:cxn>
                <a:cxn ang="0">
                  <a:pos x="1194" y="522"/>
                </a:cxn>
                <a:cxn ang="0">
                  <a:pos x="1194" y="264"/>
                </a:cxn>
              </a:cxnLst>
              <a:rect l="0" t="0" r="r" b="b"/>
              <a:pathLst>
                <a:path w="1302" h="522">
                  <a:moveTo>
                    <a:pt x="0" y="0"/>
                  </a:moveTo>
                  <a:lnTo>
                    <a:pt x="108" y="0"/>
                  </a:lnTo>
                  <a:lnTo>
                    <a:pt x="108" y="522"/>
                  </a:lnTo>
                  <a:lnTo>
                    <a:pt x="0" y="522"/>
                  </a:lnTo>
                  <a:lnTo>
                    <a:pt x="0" y="0"/>
                  </a:lnTo>
                  <a:close/>
                  <a:moveTo>
                    <a:pt x="594" y="132"/>
                  </a:moveTo>
                  <a:lnTo>
                    <a:pt x="702" y="132"/>
                  </a:lnTo>
                  <a:lnTo>
                    <a:pt x="702" y="522"/>
                  </a:lnTo>
                  <a:lnTo>
                    <a:pt x="594" y="522"/>
                  </a:lnTo>
                  <a:lnTo>
                    <a:pt x="594" y="132"/>
                  </a:lnTo>
                  <a:close/>
                  <a:moveTo>
                    <a:pt x="1194" y="264"/>
                  </a:moveTo>
                  <a:lnTo>
                    <a:pt x="1302" y="264"/>
                  </a:lnTo>
                  <a:lnTo>
                    <a:pt x="1302" y="522"/>
                  </a:lnTo>
                  <a:lnTo>
                    <a:pt x="1194" y="522"/>
                  </a:lnTo>
                  <a:lnTo>
                    <a:pt x="1194" y="264"/>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a:defRPr/>
              </a:pPr>
              <a:endParaRPr lang="en-US" sz="3200"/>
            </a:p>
          </p:txBody>
        </p:sp>
        <p:sp>
          <p:nvSpPr>
            <p:cNvPr id="244" name="Freeform 10"/>
            <p:cNvSpPr>
              <a:spLocks noEditPoints="1"/>
            </p:cNvSpPr>
            <p:nvPr/>
          </p:nvSpPr>
          <p:spPr bwMode="auto">
            <a:xfrm>
              <a:off x="5229225" y="2800553"/>
              <a:ext cx="2066925" cy="1056077"/>
            </a:xfrm>
            <a:custGeom>
              <a:avLst/>
              <a:gdLst/>
              <a:ahLst/>
              <a:cxnLst>
                <a:cxn ang="0">
                  <a:pos x="0" y="0"/>
                </a:cxn>
                <a:cxn ang="0">
                  <a:pos x="108" y="0"/>
                </a:cxn>
                <a:cxn ang="0">
                  <a:pos x="108" y="750"/>
                </a:cxn>
                <a:cxn ang="0">
                  <a:pos x="0" y="750"/>
                </a:cxn>
                <a:cxn ang="0">
                  <a:pos x="0" y="0"/>
                </a:cxn>
                <a:cxn ang="0">
                  <a:pos x="594" y="120"/>
                </a:cxn>
                <a:cxn ang="0">
                  <a:pos x="702" y="120"/>
                </a:cxn>
                <a:cxn ang="0">
                  <a:pos x="702" y="750"/>
                </a:cxn>
                <a:cxn ang="0">
                  <a:pos x="594" y="750"/>
                </a:cxn>
                <a:cxn ang="0">
                  <a:pos x="594" y="120"/>
                </a:cxn>
                <a:cxn ang="0">
                  <a:pos x="1194" y="396"/>
                </a:cxn>
                <a:cxn ang="0">
                  <a:pos x="1302" y="396"/>
                </a:cxn>
                <a:cxn ang="0">
                  <a:pos x="1302" y="750"/>
                </a:cxn>
                <a:cxn ang="0">
                  <a:pos x="1194" y="750"/>
                </a:cxn>
                <a:cxn ang="0">
                  <a:pos x="1194" y="396"/>
                </a:cxn>
              </a:cxnLst>
              <a:rect l="0" t="0" r="r" b="b"/>
              <a:pathLst>
                <a:path w="1302" h="750">
                  <a:moveTo>
                    <a:pt x="0" y="0"/>
                  </a:moveTo>
                  <a:lnTo>
                    <a:pt x="108" y="0"/>
                  </a:lnTo>
                  <a:lnTo>
                    <a:pt x="108" y="750"/>
                  </a:lnTo>
                  <a:lnTo>
                    <a:pt x="0" y="750"/>
                  </a:lnTo>
                  <a:lnTo>
                    <a:pt x="0" y="0"/>
                  </a:lnTo>
                  <a:close/>
                  <a:moveTo>
                    <a:pt x="594" y="120"/>
                  </a:moveTo>
                  <a:lnTo>
                    <a:pt x="702" y="120"/>
                  </a:lnTo>
                  <a:lnTo>
                    <a:pt x="702" y="750"/>
                  </a:lnTo>
                  <a:lnTo>
                    <a:pt x="594" y="750"/>
                  </a:lnTo>
                  <a:lnTo>
                    <a:pt x="594" y="120"/>
                  </a:lnTo>
                  <a:close/>
                  <a:moveTo>
                    <a:pt x="1194" y="396"/>
                  </a:moveTo>
                  <a:lnTo>
                    <a:pt x="1302" y="396"/>
                  </a:lnTo>
                  <a:lnTo>
                    <a:pt x="1302" y="750"/>
                  </a:lnTo>
                  <a:lnTo>
                    <a:pt x="1194" y="750"/>
                  </a:lnTo>
                  <a:lnTo>
                    <a:pt x="1194" y="396"/>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endParaRPr lang="en-US" sz="3200"/>
            </a:p>
          </p:txBody>
        </p:sp>
        <p:sp>
          <p:nvSpPr>
            <p:cNvPr id="245" name="Freeform 11"/>
            <p:cNvSpPr>
              <a:spLocks noEditPoints="1"/>
            </p:cNvSpPr>
            <p:nvPr/>
          </p:nvSpPr>
          <p:spPr bwMode="auto">
            <a:xfrm>
              <a:off x="5400675" y="2530198"/>
              <a:ext cx="2066925" cy="1326433"/>
            </a:xfrm>
            <a:custGeom>
              <a:avLst/>
              <a:gdLst/>
              <a:ahLst/>
              <a:cxnLst>
                <a:cxn ang="0">
                  <a:pos x="0" y="0"/>
                </a:cxn>
                <a:cxn ang="0">
                  <a:pos x="108" y="0"/>
                </a:cxn>
                <a:cxn ang="0">
                  <a:pos x="108" y="942"/>
                </a:cxn>
                <a:cxn ang="0">
                  <a:pos x="0" y="942"/>
                </a:cxn>
                <a:cxn ang="0">
                  <a:pos x="0" y="0"/>
                </a:cxn>
                <a:cxn ang="0">
                  <a:pos x="594" y="186"/>
                </a:cxn>
                <a:cxn ang="0">
                  <a:pos x="702" y="186"/>
                </a:cxn>
                <a:cxn ang="0">
                  <a:pos x="702" y="942"/>
                </a:cxn>
                <a:cxn ang="0">
                  <a:pos x="594" y="942"/>
                </a:cxn>
                <a:cxn ang="0">
                  <a:pos x="594" y="186"/>
                </a:cxn>
                <a:cxn ang="0">
                  <a:pos x="1194" y="462"/>
                </a:cxn>
                <a:cxn ang="0">
                  <a:pos x="1302" y="462"/>
                </a:cxn>
                <a:cxn ang="0">
                  <a:pos x="1302" y="942"/>
                </a:cxn>
                <a:cxn ang="0">
                  <a:pos x="1194" y="942"/>
                </a:cxn>
                <a:cxn ang="0">
                  <a:pos x="1194" y="462"/>
                </a:cxn>
              </a:cxnLst>
              <a:rect l="0" t="0" r="r" b="b"/>
              <a:pathLst>
                <a:path w="1302" h="942">
                  <a:moveTo>
                    <a:pt x="0" y="0"/>
                  </a:moveTo>
                  <a:lnTo>
                    <a:pt x="108" y="0"/>
                  </a:lnTo>
                  <a:lnTo>
                    <a:pt x="108" y="942"/>
                  </a:lnTo>
                  <a:lnTo>
                    <a:pt x="0" y="942"/>
                  </a:lnTo>
                  <a:lnTo>
                    <a:pt x="0" y="0"/>
                  </a:lnTo>
                  <a:close/>
                  <a:moveTo>
                    <a:pt x="594" y="186"/>
                  </a:moveTo>
                  <a:lnTo>
                    <a:pt x="702" y="186"/>
                  </a:lnTo>
                  <a:lnTo>
                    <a:pt x="702" y="942"/>
                  </a:lnTo>
                  <a:lnTo>
                    <a:pt x="594" y="942"/>
                  </a:lnTo>
                  <a:lnTo>
                    <a:pt x="594" y="186"/>
                  </a:lnTo>
                  <a:close/>
                  <a:moveTo>
                    <a:pt x="1194" y="462"/>
                  </a:moveTo>
                  <a:lnTo>
                    <a:pt x="1302" y="462"/>
                  </a:lnTo>
                  <a:lnTo>
                    <a:pt x="1302" y="942"/>
                  </a:lnTo>
                  <a:lnTo>
                    <a:pt x="1194" y="942"/>
                  </a:lnTo>
                  <a:lnTo>
                    <a:pt x="1194" y="462"/>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sz="3200"/>
            </a:p>
          </p:txBody>
        </p:sp>
        <p:sp>
          <p:nvSpPr>
            <p:cNvPr id="246" name="Freeform 12"/>
            <p:cNvSpPr>
              <a:spLocks noEditPoints="1"/>
            </p:cNvSpPr>
            <p:nvPr/>
          </p:nvSpPr>
          <p:spPr bwMode="auto">
            <a:xfrm>
              <a:off x="5572125" y="2285188"/>
              <a:ext cx="2066925" cy="1571443"/>
            </a:xfrm>
            <a:custGeom>
              <a:avLst/>
              <a:gdLst/>
              <a:ahLst/>
              <a:cxnLst>
                <a:cxn ang="0">
                  <a:pos x="0" y="0"/>
                </a:cxn>
                <a:cxn ang="0">
                  <a:pos x="108" y="0"/>
                </a:cxn>
                <a:cxn ang="0">
                  <a:pos x="108" y="1116"/>
                </a:cxn>
                <a:cxn ang="0">
                  <a:pos x="0" y="1116"/>
                </a:cxn>
                <a:cxn ang="0">
                  <a:pos x="0" y="0"/>
                </a:cxn>
                <a:cxn ang="0">
                  <a:pos x="594" y="192"/>
                </a:cxn>
                <a:cxn ang="0">
                  <a:pos x="702" y="192"/>
                </a:cxn>
                <a:cxn ang="0">
                  <a:pos x="702" y="1116"/>
                </a:cxn>
                <a:cxn ang="0">
                  <a:pos x="594" y="1116"/>
                </a:cxn>
                <a:cxn ang="0">
                  <a:pos x="594" y="192"/>
                </a:cxn>
                <a:cxn ang="0">
                  <a:pos x="1194" y="534"/>
                </a:cxn>
                <a:cxn ang="0">
                  <a:pos x="1302" y="534"/>
                </a:cxn>
                <a:cxn ang="0">
                  <a:pos x="1302" y="1116"/>
                </a:cxn>
                <a:cxn ang="0">
                  <a:pos x="1194" y="1116"/>
                </a:cxn>
                <a:cxn ang="0">
                  <a:pos x="1194" y="534"/>
                </a:cxn>
              </a:cxnLst>
              <a:rect l="0" t="0" r="r" b="b"/>
              <a:pathLst>
                <a:path w="1302" h="1116">
                  <a:moveTo>
                    <a:pt x="0" y="0"/>
                  </a:moveTo>
                  <a:lnTo>
                    <a:pt x="108" y="0"/>
                  </a:lnTo>
                  <a:lnTo>
                    <a:pt x="108" y="1116"/>
                  </a:lnTo>
                  <a:lnTo>
                    <a:pt x="0" y="1116"/>
                  </a:lnTo>
                  <a:lnTo>
                    <a:pt x="0" y="0"/>
                  </a:lnTo>
                  <a:close/>
                  <a:moveTo>
                    <a:pt x="594" y="192"/>
                  </a:moveTo>
                  <a:lnTo>
                    <a:pt x="702" y="192"/>
                  </a:lnTo>
                  <a:lnTo>
                    <a:pt x="702" y="1116"/>
                  </a:lnTo>
                  <a:lnTo>
                    <a:pt x="594" y="1116"/>
                  </a:lnTo>
                  <a:lnTo>
                    <a:pt x="594" y="192"/>
                  </a:lnTo>
                  <a:close/>
                  <a:moveTo>
                    <a:pt x="1194" y="534"/>
                  </a:moveTo>
                  <a:lnTo>
                    <a:pt x="1302" y="534"/>
                  </a:lnTo>
                  <a:lnTo>
                    <a:pt x="1302" y="1116"/>
                  </a:lnTo>
                  <a:lnTo>
                    <a:pt x="1194" y="1116"/>
                  </a:lnTo>
                  <a:lnTo>
                    <a:pt x="1194" y="534"/>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pPr>
                <a:defRPr/>
              </a:pPr>
              <a:endParaRPr lang="en-US" sz="3200"/>
            </a:p>
          </p:txBody>
        </p:sp>
        <p:sp>
          <p:nvSpPr>
            <p:cNvPr id="9292" name="Rectangle 13"/>
            <p:cNvSpPr>
              <a:spLocks noChangeArrowheads="1"/>
            </p:cNvSpPr>
            <p:nvPr/>
          </p:nvSpPr>
          <p:spPr bwMode="auto">
            <a:xfrm>
              <a:off x="4924425" y="1909224"/>
              <a:ext cx="9525" cy="1943182"/>
            </a:xfrm>
            <a:prstGeom prst="rect">
              <a:avLst/>
            </a:prstGeom>
            <a:solidFill>
              <a:srgbClr val="868686"/>
            </a:solidFill>
            <a:ln w="6">
              <a:solidFill>
                <a:srgbClr val="868686"/>
              </a:solidFill>
              <a:bevel/>
              <a:headEnd/>
              <a:tailEnd/>
            </a:ln>
          </p:spPr>
          <p:txBody>
            <a:bodyPr/>
            <a:lstStyle/>
            <a:p>
              <a:endParaRPr lang="en-US" sz="3200"/>
            </a:p>
          </p:txBody>
        </p:sp>
        <p:sp>
          <p:nvSpPr>
            <p:cNvPr id="9293" name="Freeform 14"/>
            <p:cNvSpPr>
              <a:spLocks noEditPoints="1"/>
            </p:cNvSpPr>
            <p:nvPr/>
          </p:nvSpPr>
          <p:spPr bwMode="auto">
            <a:xfrm>
              <a:off x="4881562" y="1905000"/>
              <a:ext cx="47625" cy="1951630"/>
            </a:xfrm>
            <a:custGeom>
              <a:avLst/>
              <a:gdLst>
                <a:gd name="T0" fmla="*/ 0 w 30"/>
                <a:gd name="T1" fmla="*/ 1943181 h 1386"/>
                <a:gd name="T2" fmla="*/ 47625 w 30"/>
                <a:gd name="T3" fmla="*/ 1943181 h 1386"/>
                <a:gd name="T4" fmla="*/ 47625 w 30"/>
                <a:gd name="T5" fmla="*/ 1951630 h 1386"/>
                <a:gd name="T6" fmla="*/ 0 w 30"/>
                <a:gd name="T7" fmla="*/ 1951630 h 1386"/>
                <a:gd name="T8" fmla="*/ 0 w 30"/>
                <a:gd name="T9" fmla="*/ 1943181 h 1386"/>
                <a:gd name="T10" fmla="*/ 0 w 30"/>
                <a:gd name="T11" fmla="*/ 1461611 h 1386"/>
                <a:gd name="T12" fmla="*/ 47625 w 30"/>
                <a:gd name="T13" fmla="*/ 1461611 h 1386"/>
                <a:gd name="T14" fmla="*/ 47625 w 30"/>
                <a:gd name="T15" fmla="*/ 1470059 h 1386"/>
                <a:gd name="T16" fmla="*/ 0 w 30"/>
                <a:gd name="T17" fmla="*/ 1470059 h 1386"/>
                <a:gd name="T18" fmla="*/ 0 w 30"/>
                <a:gd name="T19" fmla="*/ 1461611 h 1386"/>
                <a:gd name="T20" fmla="*/ 0 w 30"/>
                <a:gd name="T21" fmla="*/ 971591 h 1386"/>
                <a:gd name="T22" fmla="*/ 47625 w 30"/>
                <a:gd name="T23" fmla="*/ 971591 h 1386"/>
                <a:gd name="T24" fmla="*/ 47625 w 30"/>
                <a:gd name="T25" fmla="*/ 980039 h 1386"/>
                <a:gd name="T26" fmla="*/ 0 w 30"/>
                <a:gd name="T27" fmla="*/ 980039 h 1386"/>
                <a:gd name="T28" fmla="*/ 0 w 30"/>
                <a:gd name="T29" fmla="*/ 971591 h 1386"/>
                <a:gd name="T30" fmla="*/ 0 w 30"/>
                <a:gd name="T31" fmla="*/ 490020 h 1386"/>
                <a:gd name="T32" fmla="*/ 47625 w 30"/>
                <a:gd name="T33" fmla="*/ 490020 h 1386"/>
                <a:gd name="T34" fmla="*/ 47625 w 30"/>
                <a:gd name="T35" fmla="*/ 498468 h 1386"/>
                <a:gd name="T36" fmla="*/ 0 w 30"/>
                <a:gd name="T37" fmla="*/ 498468 h 1386"/>
                <a:gd name="T38" fmla="*/ 0 w 30"/>
                <a:gd name="T39" fmla="*/ 490020 h 1386"/>
                <a:gd name="T40" fmla="*/ 0 w 30"/>
                <a:gd name="T41" fmla="*/ 0 h 1386"/>
                <a:gd name="T42" fmla="*/ 47625 w 30"/>
                <a:gd name="T43" fmla="*/ 0 h 1386"/>
                <a:gd name="T44" fmla="*/ 47625 w 30"/>
                <a:gd name="T45" fmla="*/ 8449 h 1386"/>
                <a:gd name="T46" fmla="*/ 0 w 30"/>
                <a:gd name="T47" fmla="*/ 8449 h 1386"/>
                <a:gd name="T48" fmla="*/ 0 w 30"/>
                <a:gd name="T49" fmla="*/ 0 h 13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1386"/>
                <a:gd name="T77" fmla="*/ 30 w 30"/>
                <a:gd name="T78" fmla="*/ 1386 h 13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1386">
                  <a:moveTo>
                    <a:pt x="0" y="1380"/>
                  </a:moveTo>
                  <a:lnTo>
                    <a:pt x="30" y="1380"/>
                  </a:lnTo>
                  <a:lnTo>
                    <a:pt x="30" y="1386"/>
                  </a:lnTo>
                  <a:lnTo>
                    <a:pt x="0" y="1386"/>
                  </a:lnTo>
                  <a:lnTo>
                    <a:pt x="0" y="1380"/>
                  </a:lnTo>
                  <a:close/>
                  <a:moveTo>
                    <a:pt x="0" y="1038"/>
                  </a:moveTo>
                  <a:lnTo>
                    <a:pt x="30" y="1038"/>
                  </a:lnTo>
                  <a:lnTo>
                    <a:pt x="30" y="1044"/>
                  </a:lnTo>
                  <a:lnTo>
                    <a:pt x="0" y="1044"/>
                  </a:lnTo>
                  <a:lnTo>
                    <a:pt x="0" y="1038"/>
                  </a:lnTo>
                  <a:close/>
                  <a:moveTo>
                    <a:pt x="0" y="690"/>
                  </a:moveTo>
                  <a:lnTo>
                    <a:pt x="30" y="690"/>
                  </a:lnTo>
                  <a:lnTo>
                    <a:pt x="30" y="696"/>
                  </a:lnTo>
                  <a:lnTo>
                    <a:pt x="0" y="696"/>
                  </a:lnTo>
                  <a:lnTo>
                    <a:pt x="0" y="690"/>
                  </a:lnTo>
                  <a:close/>
                  <a:moveTo>
                    <a:pt x="0" y="348"/>
                  </a:moveTo>
                  <a:lnTo>
                    <a:pt x="30" y="348"/>
                  </a:lnTo>
                  <a:lnTo>
                    <a:pt x="30" y="354"/>
                  </a:lnTo>
                  <a:lnTo>
                    <a:pt x="0" y="354"/>
                  </a:lnTo>
                  <a:lnTo>
                    <a:pt x="0" y="348"/>
                  </a:lnTo>
                  <a:close/>
                  <a:moveTo>
                    <a:pt x="0" y="0"/>
                  </a:moveTo>
                  <a:lnTo>
                    <a:pt x="30" y="0"/>
                  </a:lnTo>
                  <a:lnTo>
                    <a:pt x="30" y="6"/>
                  </a:lnTo>
                  <a:lnTo>
                    <a:pt x="0" y="6"/>
                  </a:lnTo>
                  <a:lnTo>
                    <a:pt x="0" y="0"/>
                  </a:lnTo>
                  <a:close/>
                </a:path>
              </a:pathLst>
            </a:custGeom>
            <a:solidFill>
              <a:srgbClr val="868686"/>
            </a:solidFill>
            <a:ln w="6" cap="flat">
              <a:solidFill>
                <a:srgbClr val="868686"/>
              </a:solidFill>
              <a:prstDash val="solid"/>
              <a:bevel/>
              <a:headEnd/>
              <a:tailEnd/>
            </a:ln>
          </p:spPr>
          <p:txBody>
            <a:bodyPr/>
            <a:lstStyle/>
            <a:p>
              <a:endParaRPr lang="en-US"/>
            </a:p>
          </p:txBody>
        </p:sp>
        <p:sp>
          <p:nvSpPr>
            <p:cNvPr id="9294" name="Rectangle 15"/>
            <p:cNvSpPr>
              <a:spLocks noChangeArrowheads="1"/>
            </p:cNvSpPr>
            <p:nvPr/>
          </p:nvSpPr>
          <p:spPr bwMode="auto">
            <a:xfrm>
              <a:off x="4929187" y="3848182"/>
              <a:ext cx="2838450" cy="8449"/>
            </a:xfrm>
            <a:prstGeom prst="rect">
              <a:avLst/>
            </a:prstGeom>
            <a:solidFill>
              <a:srgbClr val="868686"/>
            </a:solidFill>
            <a:ln w="6">
              <a:solidFill>
                <a:srgbClr val="868686"/>
              </a:solidFill>
              <a:bevel/>
              <a:headEnd/>
              <a:tailEnd/>
            </a:ln>
          </p:spPr>
          <p:txBody>
            <a:bodyPr/>
            <a:lstStyle/>
            <a:p>
              <a:endParaRPr lang="en-US" sz="3200"/>
            </a:p>
          </p:txBody>
        </p:sp>
        <p:sp>
          <p:nvSpPr>
            <p:cNvPr id="9295" name="Freeform 16"/>
            <p:cNvSpPr>
              <a:spLocks noEditPoints="1"/>
            </p:cNvSpPr>
            <p:nvPr/>
          </p:nvSpPr>
          <p:spPr bwMode="auto">
            <a:xfrm>
              <a:off x="4924425" y="3852406"/>
              <a:ext cx="2847975" cy="33794"/>
            </a:xfrm>
            <a:custGeom>
              <a:avLst/>
              <a:gdLst>
                <a:gd name="T0" fmla="*/ 9525 w 1794"/>
                <a:gd name="T1" fmla="*/ 0 h 24"/>
                <a:gd name="T2" fmla="*/ 9525 w 1794"/>
                <a:gd name="T3" fmla="*/ 33794 h 24"/>
                <a:gd name="T4" fmla="*/ 0 w 1794"/>
                <a:gd name="T5" fmla="*/ 33794 h 24"/>
                <a:gd name="T6" fmla="*/ 0 w 1794"/>
                <a:gd name="T7" fmla="*/ 0 h 24"/>
                <a:gd name="T8" fmla="*/ 9525 w 1794"/>
                <a:gd name="T9" fmla="*/ 0 h 24"/>
                <a:gd name="T10" fmla="*/ 952500 w 1794"/>
                <a:gd name="T11" fmla="*/ 0 h 24"/>
                <a:gd name="T12" fmla="*/ 952500 w 1794"/>
                <a:gd name="T13" fmla="*/ 33794 h 24"/>
                <a:gd name="T14" fmla="*/ 942975 w 1794"/>
                <a:gd name="T15" fmla="*/ 33794 h 24"/>
                <a:gd name="T16" fmla="*/ 942975 w 1794"/>
                <a:gd name="T17" fmla="*/ 0 h 24"/>
                <a:gd name="T18" fmla="*/ 952500 w 1794"/>
                <a:gd name="T19" fmla="*/ 0 h 24"/>
                <a:gd name="T20" fmla="*/ 1895475 w 1794"/>
                <a:gd name="T21" fmla="*/ 0 h 24"/>
                <a:gd name="T22" fmla="*/ 1895475 w 1794"/>
                <a:gd name="T23" fmla="*/ 33794 h 24"/>
                <a:gd name="T24" fmla="*/ 1885950 w 1794"/>
                <a:gd name="T25" fmla="*/ 33794 h 24"/>
                <a:gd name="T26" fmla="*/ 1885950 w 1794"/>
                <a:gd name="T27" fmla="*/ 0 h 24"/>
                <a:gd name="T28" fmla="*/ 1895475 w 1794"/>
                <a:gd name="T29" fmla="*/ 0 h 24"/>
                <a:gd name="T30" fmla="*/ 2847975 w 1794"/>
                <a:gd name="T31" fmla="*/ 0 h 24"/>
                <a:gd name="T32" fmla="*/ 2847975 w 1794"/>
                <a:gd name="T33" fmla="*/ 33794 h 24"/>
                <a:gd name="T34" fmla="*/ 2838450 w 1794"/>
                <a:gd name="T35" fmla="*/ 33794 h 24"/>
                <a:gd name="T36" fmla="*/ 2838450 w 1794"/>
                <a:gd name="T37" fmla="*/ 0 h 24"/>
                <a:gd name="T38" fmla="*/ 2847975 w 1794"/>
                <a:gd name="T39" fmla="*/ 0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94"/>
                <a:gd name="T61" fmla="*/ 0 h 24"/>
                <a:gd name="T62" fmla="*/ 1794 w 1794"/>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94" h="24">
                  <a:moveTo>
                    <a:pt x="6" y="0"/>
                  </a:moveTo>
                  <a:lnTo>
                    <a:pt x="6" y="24"/>
                  </a:lnTo>
                  <a:lnTo>
                    <a:pt x="0" y="24"/>
                  </a:lnTo>
                  <a:lnTo>
                    <a:pt x="0" y="0"/>
                  </a:lnTo>
                  <a:lnTo>
                    <a:pt x="6" y="0"/>
                  </a:lnTo>
                  <a:close/>
                  <a:moveTo>
                    <a:pt x="600" y="0"/>
                  </a:moveTo>
                  <a:lnTo>
                    <a:pt x="600" y="24"/>
                  </a:lnTo>
                  <a:lnTo>
                    <a:pt x="594" y="24"/>
                  </a:lnTo>
                  <a:lnTo>
                    <a:pt x="594" y="0"/>
                  </a:lnTo>
                  <a:lnTo>
                    <a:pt x="600" y="0"/>
                  </a:lnTo>
                  <a:close/>
                  <a:moveTo>
                    <a:pt x="1194" y="0"/>
                  </a:moveTo>
                  <a:lnTo>
                    <a:pt x="1194" y="24"/>
                  </a:lnTo>
                  <a:lnTo>
                    <a:pt x="1188" y="24"/>
                  </a:lnTo>
                  <a:lnTo>
                    <a:pt x="1188" y="0"/>
                  </a:lnTo>
                  <a:lnTo>
                    <a:pt x="1194" y="0"/>
                  </a:lnTo>
                  <a:close/>
                  <a:moveTo>
                    <a:pt x="1794" y="0"/>
                  </a:moveTo>
                  <a:lnTo>
                    <a:pt x="1794" y="24"/>
                  </a:lnTo>
                  <a:lnTo>
                    <a:pt x="1788" y="24"/>
                  </a:lnTo>
                  <a:lnTo>
                    <a:pt x="1788" y="0"/>
                  </a:lnTo>
                  <a:lnTo>
                    <a:pt x="1794" y="0"/>
                  </a:lnTo>
                  <a:close/>
                </a:path>
              </a:pathLst>
            </a:custGeom>
            <a:solidFill>
              <a:srgbClr val="868686"/>
            </a:solidFill>
            <a:ln w="6" cap="flat">
              <a:solidFill>
                <a:srgbClr val="868686"/>
              </a:solidFill>
              <a:prstDash val="solid"/>
              <a:bevel/>
              <a:headEnd/>
              <a:tailEnd/>
            </a:ln>
          </p:spPr>
          <p:txBody>
            <a:bodyPr/>
            <a:lstStyle/>
            <a:p>
              <a:endParaRPr lang="en-US"/>
            </a:p>
          </p:txBody>
        </p:sp>
        <p:sp>
          <p:nvSpPr>
            <p:cNvPr id="9296" name="Rectangle 22"/>
            <p:cNvSpPr>
              <a:spLocks noChangeArrowheads="1"/>
            </p:cNvSpPr>
            <p:nvPr/>
          </p:nvSpPr>
          <p:spPr bwMode="auto">
            <a:xfrm>
              <a:off x="5132696" y="3962400"/>
              <a:ext cx="515654" cy="215444"/>
            </a:xfrm>
            <a:prstGeom prst="rect">
              <a:avLst/>
            </a:prstGeom>
            <a:noFill/>
            <a:ln w="9525">
              <a:noFill/>
              <a:miter lim="800000"/>
              <a:headEnd/>
              <a:tailEnd/>
            </a:ln>
          </p:spPr>
          <p:txBody>
            <a:bodyPr wrap="none" lIns="0" tIns="0" rIns="0" bIns="0">
              <a:spAutoFit/>
            </a:bodyPr>
            <a:lstStyle/>
            <a:p>
              <a:r>
                <a:rPr lang="en-US" sz="1400" b="1">
                  <a:latin typeface="Calibri" pitchFamily="34" charset="0"/>
                </a:rPr>
                <a:t>Ethene</a:t>
              </a:r>
              <a:endParaRPr lang="en-US" sz="3200" b="1"/>
            </a:p>
          </p:txBody>
        </p:sp>
        <p:sp>
          <p:nvSpPr>
            <p:cNvPr id="9297" name="Rectangle 23"/>
            <p:cNvSpPr>
              <a:spLocks noChangeArrowheads="1"/>
            </p:cNvSpPr>
            <p:nvPr/>
          </p:nvSpPr>
          <p:spPr bwMode="auto">
            <a:xfrm>
              <a:off x="6042333" y="3962400"/>
              <a:ext cx="626197" cy="215444"/>
            </a:xfrm>
            <a:prstGeom prst="rect">
              <a:avLst/>
            </a:prstGeom>
            <a:noFill/>
            <a:ln w="9525">
              <a:noFill/>
              <a:miter lim="800000"/>
              <a:headEnd/>
              <a:tailEnd/>
            </a:ln>
          </p:spPr>
          <p:txBody>
            <a:bodyPr wrap="none" lIns="0" tIns="0" rIns="0" bIns="0">
              <a:spAutoFit/>
            </a:bodyPr>
            <a:lstStyle/>
            <a:p>
              <a:r>
                <a:rPr lang="en-US" sz="1400" b="1">
                  <a:latin typeface="Calibri" pitchFamily="34" charset="0"/>
                </a:rPr>
                <a:t>Propene</a:t>
              </a:r>
              <a:endParaRPr lang="en-US" sz="3200" b="1"/>
            </a:p>
          </p:txBody>
        </p:sp>
        <p:sp>
          <p:nvSpPr>
            <p:cNvPr id="9298" name="Rectangle 24"/>
            <p:cNvSpPr>
              <a:spLocks noChangeArrowheads="1"/>
            </p:cNvSpPr>
            <p:nvPr/>
          </p:nvSpPr>
          <p:spPr bwMode="auto">
            <a:xfrm>
              <a:off x="6988483" y="3962400"/>
              <a:ext cx="679097" cy="215444"/>
            </a:xfrm>
            <a:prstGeom prst="rect">
              <a:avLst/>
            </a:prstGeom>
            <a:noFill/>
            <a:ln w="9525">
              <a:noFill/>
              <a:miter lim="800000"/>
              <a:headEnd/>
              <a:tailEnd/>
            </a:ln>
          </p:spPr>
          <p:txBody>
            <a:bodyPr wrap="none" lIns="0" tIns="0" rIns="0" bIns="0">
              <a:spAutoFit/>
            </a:bodyPr>
            <a:lstStyle/>
            <a:p>
              <a:r>
                <a:rPr lang="en-US" sz="1400" b="1">
                  <a:latin typeface="Calibri" pitchFamily="34" charset="0"/>
                </a:rPr>
                <a:t>1-Butene</a:t>
              </a:r>
              <a:endParaRPr lang="en-US" sz="3200" b="1"/>
            </a:p>
          </p:txBody>
        </p:sp>
        <p:sp>
          <p:nvSpPr>
            <p:cNvPr id="9299" name="Rectangle 212"/>
            <p:cNvSpPr>
              <a:spLocks noChangeArrowheads="1"/>
            </p:cNvSpPr>
            <p:nvPr/>
          </p:nvSpPr>
          <p:spPr bwMode="auto">
            <a:xfrm>
              <a:off x="4444733" y="3760507"/>
              <a:ext cx="355867" cy="162948"/>
            </a:xfrm>
            <a:prstGeom prst="rect">
              <a:avLst/>
            </a:prstGeom>
            <a:noFill/>
            <a:ln w="9525">
              <a:noFill/>
              <a:miter lim="800000"/>
              <a:headEnd/>
              <a:tailEnd/>
            </a:ln>
          </p:spPr>
          <p:txBody>
            <a:bodyPr wrap="none" lIns="0" tIns="0" rIns="0" bIns="0">
              <a:spAutoFit/>
            </a:bodyPr>
            <a:lstStyle/>
            <a:p>
              <a:r>
                <a:rPr lang="en-US" sz="1200" b="1">
                  <a:latin typeface="Calibri" pitchFamily="34" charset="0"/>
                </a:rPr>
                <a:t>0.001</a:t>
              </a:r>
              <a:endParaRPr lang="en-US" sz="2800" b="1"/>
            </a:p>
          </p:txBody>
        </p:sp>
        <p:sp>
          <p:nvSpPr>
            <p:cNvPr id="9300" name="Rectangle 213"/>
            <p:cNvSpPr>
              <a:spLocks noChangeArrowheads="1"/>
            </p:cNvSpPr>
            <p:nvPr/>
          </p:nvSpPr>
          <p:spPr bwMode="auto">
            <a:xfrm>
              <a:off x="4514583" y="3277229"/>
              <a:ext cx="277320" cy="162948"/>
            </a:xfrm>
            <a:prstGeom prst="rect">
              <a:avLst/>
            </a:prstGeom>
            <a:noFill/>
            <a:ln w="9525">
              <a:noFill/>
              <a:miter lim="800000"/>
              <a:headEnd/>
              <a:tailEnd/>
            </a:ln>
          </p:spPr>
          <p:txBody>
            <a:bodyPr wrap="none" lIns="0" tIns="0" rIns="0" bIns="0">
              <a:spAutoFit/>
            </a:bodyPr>
            <a:lstStyle/>
            <a:p>
              <a:r>
                <a:rPr lang="en-US" sz="1200" b="1">
                  <a:latin typeface="Calibri" pitchFamily="34" charset="0"/>
                </a:rPr>
                <a:t>0.01</a:t>
              </a:r>
              <a:endParaRPr lang="en-US" sz="2800" b="1"/>
            </a:p>
          </p:txBody>
        </p:sp>
        <p:sp>
          <p:nvSpPr>
            <p:cNvPr id="9301" name="Rectangle 214"/>
            <p:cNvSpPr>
              <a:spLocks noChangeArrowheads="1"/>
            </p:cNvSpPr>
            <p:nvPr/>
          </p:nvSpPr>
          <p:spPr bwMode="auto">
            <a:xfrm>
              <a:off x="4574908" y="2793953"/>
              <a:ext cx="198772" cy="162948"/>
            </a:xfrm>
            <a:prstGeom prst="rect">
              <a:avLst/>
            </a:prstGeom>
            <a:noFill/>
            <a:ln w="9525">
              <a:noFill/>
              <a:miter lim="800000"/>
              <a:headEnd/>
              <a:tailEnd/>
            </a:ln>
          </p:spPr>
          <p:txBody>
            <a:bodyPr wrap="none" lIns="0" tIns="0" rIns="0" bIns="0">
              <a:spAutoFit/>
            </a:bodyPr>
            <a:lstStyle/>
            <a:p>
              <a:r>
                <a:rPr lang="en-US" sz="1200" b="1">
                  <a:latin typeface="Calibri" pitchFamily="34" charset="0"/>
                </a:rPr>
                <a:t>0.1</a:t>
              </a:r>
              <a:endParaRPr lang="en-US" sz="2800" b="1"/>
            </a:p>
          </p:txBody>
        </p:sp>
        <p:sp>
          <p:nvSpPr>
            <p:cNvPr id="9302" name="Rectangle 215"/>
            <p:cNvSpPr>
              <a:spLocks noChangeArrowheads="1"/>
            </p:cNvSpPr>
            <p:nvPr/>
          </p:nvSpPr>
          <p:spPr bwMode="auto">
            <a:xfrm>
              <a:off x="4671746" y="2310676"/>
              <a:ext cx="78548" cy="162948"/>
            </a:xfrm>
            <a:prstGeom prst="rect">
              <a:avLst/>
            </a:prstGeom>
            <a:noFill/>
            <a:ln w="9525">
              <a:noFill/>
              <a:miter lim="800000"/>
              <a:headEnd/>
              <a:tailEnd/>
            </a:ln>
          </p:spPr>
          <p:txBody>
            <a:bodyPr wrap="none" lIns="0" tIns="0" rIns="0" bIns="0">
              <a:spAutoFit/>
            </a:bodyPr>
            <a:lstStyle/>
            <a:p>
              <a:r>
                <a:rPr lang="en-US" sz="1200" b="1">
                  <a:latin typeface="Calibri" pitchFamily="34" charset="0"/>
                </a:rPr>
                <a:t>1</a:t>
              </a:r>
              <a:endParaRPr lang="en-US" sz="2800" b="1"/>
            </a:p>
          </p:txBody>
        </p:sp>
        <p:sp>
          <p:nvSpPr>
            <p:cNvPr id="9303" name="Rectangle 216"/>
            <p:cNvSpPr>
              <a:spLocks noChangeArrowheads="1"/>
            </p:cNvSpPr>
            <p:nvPr/>
          </p:nvSpPr>
          <p:spPr bwMode="auto">
            <a:xfrm>
              <a:off x="4609833" y="1828800"/>
              <a:ext cx="157094" cy="162948"/>
            </a:xfrm>
            <a:prstGeom prst="rect">
              <a:avLst/>
            </a:prstGeom>
            <a:noFill/>
            <a:ln w="9525">
              <a:noFill/>
              <a:miter lim="800000"/>
              <a:headEnd/>
              <a:tailEnd/>
            </a:ln>
          </p:spPr>
          <p:txBody>
            <a:bodyPr wrap="none" lIns="0" tIns="0" rIns="0" bIns="0">
              <a:spAutoFit/>
            </a:bodyPr>
            <a:lstStyle/>
            <a:p>
              <a:r>
                <a:rPr lang="en-US" sz="1200" b="1">
                  <a:latin typeface="Calibri" pitchFamily="34" charset="0"/>
                </a:rPr>
                <a:t>10</a:t>
              </a:r>
              <a:endParaRPr lang="en-US" sz="2800" b="1"/>
            </a:p>
          </p:txBody>
        </p:sp>
      </p:grpSp>
      <p:grpSp>
        <p:nvGrpSpPr>
          <p:cNvPr id="9222" name="Group 297"/>
          <p:cNvGrpSpPr>
            <a:grpSpLocks/>
          </p:cNvGrpSpPr>
          <p:nvPr/>
        </p:nvGrpSpPr>
        <p:grpSpPr bwMode="auto">
          <a:xfrm>
            <a:off x="838200" y="3886200"/>
            <a:ext cx="3706813" cy="2362200"/>
            <a:chOff x="1115704" y="4267200"/>
            <a:chExt cx="3706504" cy="2362200"/>
          </a:xfrm>
        </p:grpSpPr>
        <p:sp>
          <p:nvSpPr>
            <p:cNvPr id="9253" name="Freeform 203"/>
            <p:cNvSpPr>
              <a:spLocks noEditPoints="1"/>
            </p:cNvSpPr>
            <p:nvPr/>
          </p:nvSpPr>
          <p:spPr bwMode="auto">
            <a:xfrm>
              <a:off x="1600200" y="4343400"/>
              <a:ext cx="3164841" cy="1489733"/>
            </a:xfrm>
            <a:custGeom>
              <a:avLst/>
              <a:gdLst>
                <a:gd name="T0" fmla="*/ 0 w 1788"/>
                <a:gd name="T1" fmla="*/ 1481171 h 1044"/>
                <a:gd name="T2" fmla="*/ 3164841 w 1788"/>
                <a:gd name="T3" fmla="*/ 1481171 h 1044"/>
                <a:gd name="T4" fmla="*/ 3164841 w 1788"/>
                <a:gd name="T5" fmla="*/ 1489733 h 1044"/>
                <a:gd name="T6" fmla="*/ 0 w 1788"/>
                <a:gd name="T7" fmla="*/ 1489733 h 1044"/>
                <a:gd name="T8" fmla="*/ 0 w 1788"/>
                <a:gd name="T9" fmla="*/ 1481171 h 1044"/>
                <a:gd name="T10" fmla="*/ 0 w 1788"/>
                <a:gd name="T11" fmla="*/ 984594 h 1044"/>
                <a:gd name="T12" fmla="*/ 3164841 w 1788"/>
                <a:gd name="T13" fmla="*/ 984594 h 1044"/>
                <a:gd name="T14" fmla="*/ 3164841 w 1788"/>
                <a:gd name="T15" fmla="*/ 993155 h 1044"/>
                <a:gd name="T16" fmla="*/ 0 w 1788"/>
                <a:gd name="T17" fmla="*/ 993155 h 1044"/>
                <a:gd name="T18" fmla="*/ 0 w 1788"/>
                <a:gd name="T19" fmla="*/ 984594 h 1044"/>
                <a:gd name="T20" fmla="*/ 0 w 1788"/>
                <a:gd name="T21" fmla="*/ 496578 h 1044"/>
                <a:gd name="T22" fmla="*/ 3164841 w 1788"/>
                <a:gd name="T23" fmla="*/ 496578 h 1044"/>
                <a:gd name="T24" fmla="*/ 3164841 w 1788"/>
                <a:gd name="T25" fmla="*/ 505139 h 1044"/>
                <a:gd name="T26" fmla="*/ 0 w 1788"/>
                <a:gd name="T27" fmla="*/ 505139 h 1044"/>
                <a:gd name="T28" fmla="*/ 0 w 1788"/>
                <a:gd name="T29" fmla="*/ 496578 h 1044"/>
                <a:gd name="T30" fmla="*/ 0 w 1788"/>
                <a:gd name="T31" fmla="*/ 0 h 1044"/>
                <a:gd name="T32" fmla="*/ 3164841 w 1788"/>
                <a:gd name="T33" fmla="*/ 0 h 1044"/>
                <a:gd name="T34" fmla="*/ 3164841 w 1788"/>
                <a:gd name="T35" fmla="*/ 8562 h 1044"/>
                <a:gd name="T36" fmla="*/ 0 w 1788"/>
                <a:gd name="T37" fmla="*/ 8562 h 1044"/>
                <a:gd name="T38" fmla="*/ 0 w 1788"/>
                <a:gd name="T39" fmla="*/ 0 h 10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88"/>
                <a:gd name="T61" fmla="*/ 0 h 1044"/>
                <a:gd name="T62" fmla="*/ 1788 w 1788"/>
                <a:gd name="T63" fmla="*/ 1044 h 10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88" h="1044">
                  <a:moveTo>
                    <a:pt x="0" y="1038"/>
                  </a:moveTo>
                  <a:lnTo>
                    <a:pt x="1788" y="1038"/>
                  </a:lnTo>
                  <a:lnTo>
                    <a:pt x="1788" y="1044"/>
                  </a:lnTo>
                  <a:lnTo>
                    <a:pt x="0" y="1044"/>
                  </a:lnTo>
                  <a:lnTo>
                    <a:pt x="0" y="1038"/>
                  </a:lnTo>
                  <a:close/>
                  <a:moveTo>
                    <a:pt x="0" y="690"/>
                  </a:moveTo>
                  <a:lnTo>
                    <a:pt x="1788" y="690"/>
                  </a:lnTo>
                  <a:lnTo>
                    <a:pt x="1788" y="696"/>
                  </a:lnTo>
                  <a:lnTo>
                    <a:pt x="0" y="696"/>
                  </a:lnTo>
                  <a:lnTo>
                    <a:pt x="0" y="690"/>
                  </a:lnTo>
                  <a:close/>
                  <a:moveTo>
                    <a:pt x="0" y="348"/>
                  </a:moveTo>
                  <a:lnTo>
                    <a:pt x="1788" y="348"/>
                  </a:lnTo>
                  <a:lnTo>
                    <a:pt x="1788" y="354"/>
                  </a:lnTo>
                  <a:lnTo>
                    <a:pt x="0" y="354"/>
                  </a:lnTo>
                  <a:lnTo>
                    <a:pt x="0" y="348"/>
                  </a:lnTo>
                  <a:close/>
                  <a:moveTo>
                    <a:pt x="0" y="0"/>
                  </a:moveTo>
                  <a:lnTo>
                    <a:pt x="1788" y="0"/>
                  </a:lnTo>
                  <a:lnTo>
                    <a:pt x="1788" y="6"/>
                  </a:lnTo>
                  <a:lnTo>
                    <a:pt x="0" y="6"/>
                  </a:lnTo>
                  <a:lnTo>
                    <a:pt x="0" y="0"/>
                  </a:lnTo>
                  <a:close/>
                </a:path>
              </a:pathLst>
            </a:custGeom>
            <a:noFill/>
            <a:ln w="6" cap="flat">
              <a:solidFill>
                <a:srgbClr val="868686"/>
              </a:solidFill>
              <a:prstDash val="solid"/>
              <a:bevel/>
              <a:headEnd/>
              <a:tailEnd/>
            </a:ln>
          </p:spPr>
          <p:txBody>
            <a:bodyPr/>
            <a:lstStyle/>
            <a:p>
              <a:endParaRPr lang="en-US"/>
            </a:p>
          </p:txBody>
        </p:sp>
        <p:sp>
          <p:nvSpPr>
            <p:cNvPr id="268" name="Freeform 41"/>
            <p:cNvSpPr>
              <a:spLocks noEditPoints="1"/>
            </p:cNvSpPr>
            <p:nvPr/>
          </p:nvSpPr>
          <p:spPr bwMode="auto">
            <a:xfrm>
              <a:off x="1724117" y="5160734"/>
              <a:ext cx="2520439" cy="1156846"/>
            </a:xfrm>
            <a:custGeom>
              <a:avLst/>
              <a:gdLst/>
              <a:ahLst/>
              <a:cxnLst>
                <a:cxn ang="0">
                  <a:pos x="0" y="156"/>
                </a:cxn>
                <a:cxn ang="0">
                  <a:pos x="84" y="156"/>
                </a:cxn>
                <a:cxn ang="0">
                  <a:pos x="84" y="804"/>
                </a:cxn>
                <a:cxn ang="0">
                  <a:pos x="0" y="804"/>
                </a:cxn>
                <a:cxn ang="0">
                  <a:pos x="0" y="156"/>
                </a:cxn>
                <a:cxn ang="0">
                  <a:pos x="450" y="306"/>
                </a:cxn>
                <a:cxn ang="0">
                  <a:pos x="528" y="306"/>
                </a:cxn>
                <a:cxn ang="0">
                  <a:pos x="528" y="804"/>
                </a:cxn>
                <a:cxn ang="0">
                  <a:pos x="450" y="804"/>
                </a:cxn>
                <a:cxn ang="0">
                  <a:pos x="450" y="306"/>
                </a:cxn>
                <a:cxn ang="0">
                  <a:pos x="894" y="522"/>
                </a:cxn>
                <a:cxn ang="0">
                  <a:pos x="978" y="522"/>
                </a:cxn>
                <a:cxn ang="0">
                  <a:pos x="978" y="804"/>
                </a:cxn>
                <a:cxn ang="0">
                  <a:pos x="894" y="804"/>
                </a:cxn>
                <a:cxn ang="0">
                  <a:pos x="894" y="522"/>
                </a:cxn>
                <a:cxn ang="0">
                  <a:pos x="1344" y="0"/>
                </a:cxn>
                <a:cxn ang="0">
                  <a:pos x="1428" y="0"/>
                </a:cxn>
                <a:cxn ang="0">
                  <a:pos x="1428" y="804"/>
                </a:cxn>
                <a:cxn ang="0">
                  <a:pos x="1344" y="804"/>
                </a:cxn>
                <a:cxn ang="0">
                  <a:pos x="1344" y="0"/>
                </a:cxn>
              </a:cxnLst>
              <a:rect l="0" t="0" r="r" b="b"/>
              <a:pathLst>
                <a:path w="1428" h="804">
                  <a:moveTo>
                    <a:pt x="0" y="156"/>
                  </a:moveTo>
                  <a:lnTo>
                    <a:pt x="84" y="156"/>
                  </a:lnTo>
                  <a:lnTo>
                    <a:pt x="84" y="804"/>
                  </a:lnTo>
                  <a:lnTo>
                    <a:pt x="0" y="804"/>
                  </a:lnTo>
                  <a:lnTo>
                    <a:pt x="0" y="156"/>
                  </a:lnTo>
                  <a:close/>
                  <a:moveTo>
                    <a:pt x="450" y="306"/>
                  </a:moveTo>
                  <a:lnTo>
                    <a:pt x="528" y="306"/>
                  </a:lnTo>
                  <a:lnTo>
                    <a:pt x="528" y="804"/>
                  </a:lnTo>
                  <a:lnTo>
                    <a:pt x="450" y="804"/>
                  </a:lnTo>
                  <a:lnTo>
                    <a:pt x="450" y="306"/>
                  </a:lnTo>
                  <a:close/>
                  <a:moveTo>
                    <a:pt x="894" y="522"/>
                  </a:moveTo>
                  <a:lnTo>
                    <a:pt x="978" y="522"/>
                  </a:lnTo>
                  <a:lnTo>
                    <a:pt x="978" y="804"/>
                  </a:lnTo>
                  <a:lnTo>
                    <a:pt x="894" y="804"/>
                  </a:lnTo>
                  <a:lnTo>
                    <a:pt x="894" y="522"/>
                  </a:lnTo>
                  <a:close/>
                  <a:moveTo>
                    <a:pt x="1344" y="0"/>
                  </a:moveTo>
                  <a:lnTo>
                    <a:pt x="1428" y="0"/>
                  </a:lnTo>
                  <a:lnTo>
                    <a:pt x="1428" y="804"/>
                  </a:lnTo>
                  <a:lnTo>
                    <a:pt x="1344" y="804"/>
                  </a:lnTo>
                  <a:lnTo>
                    <a:pt x="1344" y="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a:defRPr/>
              </a:pPr>
              <a:endParaRPr lang="en-US" sz="3200"/>
            </a:p>
          </p:txBody>
        </p:sp>
        <p:sp>
          <p:nvSpPr>
            <p:cNvPr id="269" name="Freeform 42"/>
            <p:cNvSpPr>
              <a:spLocks noEditPoints="1"/>
            </p:cNvSpPr>
            <p:nvPr/>
          </p:nvSpPr>
          <p:spPr bwMode="auto">
            <a:xfrm>
              <a:off x="1872379" y="4729076"/>
              <a:ext cx="2509849" cy="1588505"/>
            </a:xfrm>
            <a:custGeom>
              <a:avLst/>
              <a:gdLst/>
              <a:ahLst/>
              <a:cxnLst>
                <a:cxn ang="0">
                  <a:pos x="0" y="456"/>
                </a:cxn>
                <a:cxn ang="0">
                  <a:pos x="78" y="456"/>
                </a:cxn>
                <a:cxn ang="0">
                  <a:pos x="78" y="1104"/>
                </a:cxn>
                <a:cxn ang="0">
                  <a:pos x="0" y="1104"/>
                </a:cxn>
                <a:cxn ang="0">
                  <a:pos x="0" y="456"/>
                </a:cxn>
                <a:cxn ang="0">
                  <a:pos x="444" y="594"/>
                </a:cxn>
                <a:cxn ang="0">
                  <a:pos x="528" y="594"/>
                </a:cxn>
                <a:cxn ang="0">
                  <a:pos x="528" y="1104"/>
                </a:cxn>
                <a:cxn ang="0">
                  <a:pos x="444" y="1104"/>
                </a:cxn>
                <a:cxn ang="0">
                  <a:pos x="444" y="594"/>
                </a:cxn>
                <a:cxn ang="0">
                  <a:pos x="894" y="528"/>
                </a:cxn>
                <a:cxn ang="0">
                  <a:pos x="978" y="528"/>
                </a:cxn>
                <a:cxn ang="0">
                  <a:pos x="978" y="1104"/>
                </a:cxn>
                <a:cxn ang="0">
                  <a:pos x="894" y="1104"/>
                </a:cxn>
                <a:cxn ang="0">
                  <a:pos x="894" y="528"/>
                </a:cxn>
                <a:cxn ang="0">
                  <a:pos x="1344" y="0"/>
                </a:cxn>
                <a:cxn ang="0">
                  <a:pos x="1422" y="0"/>
                </a:cxn>
                <a:cxn ang="0">
                  <a:pos x="1422" y="1104"/>
                </a:cxn>
                <a:cxn ang="0">
                  <a:pos x="1344" y="1104"/>
                </a:cxn>
                <a:cxn ang="0">
                  <a:pos x="1344" y="0"/>
                </a:cxn>
              </a:cxnLst>
              <a:rect l="0" t="0" r="r" b="b"/>
              <a:pathLst>
                <a:path w="1422" h="1104">
                  <a:moveTo>
                    <a:pt x="0" y="456"/>
                  </a:moveTo>
                  <a:lnTo>
                    <a:pt x="78" y="456"/>
                  </a:lnTo>
                  <a:lnTo>
                    <a:pt x="78" y="1104"/>
                  </a:lnTo>
                  <a:lnTo>
                    <a:pt x="0" y="1104"/>
                  </a:lnTo>
                  <a:lnTo>
                    <a:pt x="0" y="456"/>
                  </a:lnTo>
                  <a:close/>
                  <a:moveTo>
                    <a:pt x="444" y="594"/>
                  </a:moveTo>
                  <a:lnTo>
                    <a:pt x="528" y="594"/>
                  </a:lnTo>
                  <a:lnTo>
                    <a:pt x="528" y="1104"/>
                  </a:lnTo>
                  <a:lnTo>
                    <a:pt x="444" y="1104"/>
                  </a:lnTo>
                  <a:lnTo>
                    <a:pt x="444" y="594"/>
                  </a:lnTo>
                  <a:close/>
                  <a:moveTo>
                    <a:pt x="894" y="528"/>
                  </a:moveTo>
                  <a:lnTo>
                    <a:pt x="978" y="528"/>
                  </a:lnTo>
                  <a:lnTo>
                    <a:pt x="978" y="1104"/>
                  </a:lnTo>
                  <a:lnTo>
                    <a:pt x="894" y="1104"/>
                  </a:lnTo>
                  <a:lnTo>
                    <a:pt x="894" y="528"/>
                  </a:lnTo>
                  <a:close/>
                  <a:moveTo>
                    <a:pt x="1344" y="0"/>
                  </a:moveTo>
                  <a:lnTo>
                    <a:pt x="1422" y="0"/>
                  </a:lnTo>
                  <a:lnTo>
                    <a:pt x="1422" y="1104"/>
                  </a:lnTo>
                  <a:lnTo>
                    <a:pt x="1344" y="1104"/>
                  </a:lnTo>
                  <a:lnTo>
                    <a:pt x="1344"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endParaRPr lang="en-US" sz="3200"/>
            </a:p>
          </p:txBody>
        </p:sp>
        <p:sp>
          <p:nvSpPr>
            <p:cNvPr id="270" name="Freeform 43"/>
            <p:cNvSpPr>
              <a:spLocks noEditPoints="1"/>
            </p:cNvSpPr>
            <p:nvPr/>
          </p:nvSpPr>
          <p:spPr bwMode="auto">
            <a:xfrm>
              <a:off x="2010050" y="4694543"/>
              <a:ext cx="2520439" cy="1623038"/>
            </a:xfrm>
            <a:custGeom>
              <a:avLst/>
              <a:gdLst/>
              <a:ahLst/>
              <a:cxnLst>
                <a:cxn ang="0">
                  <a:pos x="0" y="312"/>
                </a:cxn>
                <a:cxn ang="0">
                  <a:pos x="84" y="312"/>
                </a:cxn>
                <a:cxn ang="0">
                  <a:pos x="84" y="1128"/>
                </a:cxn>
                <a:cxn ang="0">
                  <a:pos x="0" y="1128"/>
                </a:cxn>
                <a:cxn ang="0">
                  <a:pos x="0" y="312"/>
                </a:cxn>
                <a:cxn ang="0">
                  <a:pos x="450" y="468"/>
                </a:cxn>
                <a:cxn ang="0">
                  <a:pos x="534" y="468"/>
                </a:cxn>
                <a:cxn ang="0">
                  <a:pos x="534" y="1128"/>
                </a:cxn>
                <a:cxn ang="0">
                  <a:pos x="450" y="1128"/>
                </a:cxn>
                <a:cxn ang="0">
                  <a:pos x="450" y="468"/>
                </a:cxn>
                <a:cxn ang="0">
                  <a:pos x="900" y="366"/>
                </a:cxn>
                <a:cxn ang="0">
                  <a:pos x="978" y="366"/>
                </a:cxn>
                <a:cxn ang="0">
                  <a:pos x="978" y="1128"/>
                </a:cxn>
                <a:cxn ang="0">
                  <a:pos x="900" y="1128"/>
                </a:cxn>
                <a:cxn ang="0">
                  <a:pos x="900" y="366"/>
                </a:cxn>
                <a:cxn ang="0">
                  <a:pos x="1344" y="0"/>
                </a:cxn>
                <a:cxn ang="0">
                  <a:pos x="1428" y="0"/>
                </a:cxn>
                <a:cxn ang="0">
                  <a:pos x="1428" y="1128"/>
                </a:cxn>
                <a:cxn ang="0">
                  <a:pos x="1344" y="1128"/>
                </a:cxn>
                <a:cxn ang="0">
                  <a:pos x="1344" y="0"/>
                </a:cxn>
              </a:cxnLst>
              <a:rect l="0" t="0" r="r" b="b"/>
              <a:pathLst>
                <a:path w="1428" h="1128">
                  <a:moveTo>
                    <a:pt x="0" y="312"/>
                  </a:moveTo>
                  <a:lnTo>
                    <a:pt x="84" y="312"/>
                  </a:lnTo>
                  <a:lnTo>
                    <a:pt x="84" y="1128"/>
                  </a:lnTo>
                  <a:lnTo>
                    <a:pt x="0" y="1128"/>
                  </a:lnTo>
                  <a:lnTo>
                    <a:pt x="0" y="312"/>
                  </a:lnTo>
                  <a:close/>
                  <a:moveTo>
                    <a:pt x="450" y="468"/>
                  </a:moveTo>
                  <a:lnTo>
                    <a:pt x="534" y="468"/>
                  </a:lnTo>
                  <a:lnTo>
                    <a:pt x="534" y="1128"/>
                  </a:lnTo>
                  <a:lnTo>
                    <a:pt x="450" y="1128"/>
                  </a:lnTo>
                  <a:lnTo>
                    <a:pt x="450" y="468"/>
                  </a:lnTo>
                  <a:close/>
                  <a:moveTo>
                    <a:pt x="900" y="366"/>
                  </a:moveTo>
                  <a:lnTo>
                    <a:pt x="978" y="366"/>
                  </a:lnTo>
                  <a:lnTo>
                    <a:pt x="978" y="1128"/>
                  </a:lnTo>
                  <a:lnTo>
                    <a:pt x="900" y="1128"/>
                  </a:lnTo>
                  <a:lnTo>
                    <a:pt x="900" y="366"/>
                  </a:lnTo>
                  <a:close/>
                  <a:moveTo>
                    <a:pt x="1344" y="0"/>
                  </a:moveTo>
                  <a:lnTo>
                    <a:pt x="1428" y="0"/>
                  </a:lnTo>
                  <a:lnTo>
                    <a:pt x="1428" y="1128"/>
                  </a:lnTo>
                  <a:lnTo>
                    <a:pt x="1344" y="1128"/>
                  </a:lnTo>
                  <a:lnTo>
                    <a:pt x="1344" y="0"/>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sz="3200"/>
            </a:p>
          </p:txBody>
        </p:sp>
        <p:sp>
          <p:nvSpPr>
            <p:cNvPr id="271" name="Freeform 44"/>
            <p:cNvSpPr>
              <a:spLocks noEditPoints="1"/>
            </p:cNvSpPr>
            <p:nvPr/>
          </p:nvSpPr>
          <p:spPr bwMode="auto">
            <a:xfrm>
              <a:off x="2158311" y="4660010"/>
              <a:ext cx="2509849" cy="1657570"/>
            </a:xfrm>
            <a:custGeom>
              <a:avLst/>
              <a:gdLst/>
              <a:ahLst/>
              <a:cxnLst>
                <a:cxn ang="0">
                  <a:pos x="0" y="90"/>
                </a:cxn>
                <a:cxn ang="0">
                  <a:pos x="84" y="90"/>
                </a:cxn>
                <a:cxn ang="0">
                  <a:pos x="84" y="1152"/>
                </a:cxn>
                <a:cxn ang="0">
                  <a:pos x="0" y="1152"/>
                </a:cxn>
                <a:cxn ang="0">
                  <a:pos x="0" y="90"/>
                </a:cxn>
                <a:cxn ang="0">
                  <a:pos x="450" y="324"/>
                </a:cxn>
                <a:cxn ang="0">
                  <a:pos x="528" y="324"/>
                </a:cxn>
                <a:cxn ang="0">
                  <a:pos x="528" y="1152"/>
                </a:cxn>
                <a:cxn ang="0">
                  <a:pos x="450" y="1152"/>
                </a:cxn>
                <a:cxn ang="0">
                  <a:pos x="450" y="324"/>
                </a:cxn>
                <a:cxn ang="0">
                  <a:pos x="894" y="210"/>
                </a:cxn>
                <a:cxn ang="0">
                  <a:pos x="978" y="210"/>
                </a:cxn>
                <a:cxn ang="0">
                  <a:pos x="978" y="1152"/>
                </a:cxn>
                <a:cxn ang="0">
                  <a:pos x="894" y="1152"/>
                </a:cxn>
                <a:cxn ang="0">
                  <a:pos x="894" y="210"/>
                </a:cxn>
                <a:cxn ang="0">
                  <a:pos x="1344" y="0"/>
                </a:cxn>
                <a:cxn ang="0">
                  <a:pos x="1422" y="0"/>
                </a:cxn>
                <a:cxn ang="0">
                  <a:pos x="1422" y="1152"/>
                </a:cxn>
                <a:cxn ang="0">
                  <a:pos x="1344" y="1152"/>
                </a:cxn>
                <a:cxn ang="0">
                  <a:pos x="1344" y="0"/>
                </a:cxn>
              </a:cxnLst>
              <a:rect l="0" t="0" r="r" b="b"/>
              <a:pathLst>
                <a:path w="1422" h="1152">
                  <a:moveTo>
                    <a:pt x="0" y="90"/>
                  </a:moveTo>
                  <a:lnTo>
                    <a:pt x="84" y="90"/>
                  </a:lnTo>
                  <a:lnTo>
                    <a:pt x="84" y="1152"/>
                  </a:lnTo>
                  <a:lnTo>
                    <a:pt x="0" y="1152"/>
                  </a:lnTo>
                  <a:lnTo>
                    <a:pt x="0" y="90"/>
                  </a:lnTo>
                  <a:close/>
                  <a:moveTo>
                    <a:pt x="450" y="324"/>
                  </a:moveTo>
                  <a:lnTo>
                    <a:pt x="528" y="324"/>
                  </a:lnTo>
                  <a:lnTo>
                    <a:pt x="528" y="1152"/>
                  </a:lnTo>
                  <a:lnTo>
                    <a:pt x="450" y="1152"/>
                  </a:lnTo>
                  <a:lnTo>
                    <a:pt x="450" y="324"/>
                  </a:lnTo>
                  <a:close/>
                  <a:moveTo>
                    <a:pt x="894" y="210"/>
                  </a:moveTo>
                  <a:lnTo>
                    <a:pt x="978" y="210"/>
                  </a:lnTo>
                  <a:lnTo>
                    <a:pt x="978" y="1152"/>
                  </a:lnTo>
                  <a:lnTo>
                    <a:pt x="894" y="1152"/>
                  </a:lnTo>
                  <a:lnTo>
                    <a:pt x="894" y="210"/>
                  </a:lnTo>
                  <a:close/>
                  <a:moveTo>
                    <a:pt x="1344" y="0"/>
                  </a:moveTo>
                  <a:lnTo>
                    <a:pt x="1422" y="0"/>
                  </a:lnTo>
                  <a:lnTo>
                    <a:pt x="1422" y="1152"/>
                  </a:lnTo>
                  <a:lnTo>
                    <a:pt x="1344" y="1152"/>
                  </a:lnTo>
                  <a:lnTo>
                    <a:pt x="134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pPr>
                <a:defRPr/>
              </a:pPr>
              <a:endParaRPr lang="en-US" sz="3200"/>
            </a:p>
          </p:txBody>
        </p:sp>
        <p:sp>
          <p:nvSpPr>
            <p:cNvPr id="9266" name="Rectangle 45"/>
            <p:cNvSpPr>
              <a:spLocks noChangeArrowheads="1"/>
            </p:cNvSpPr>
            <p:nvPr/>
          </p:nvSpPr>
          <p:spPr bwMode="auto">
            <a:xfrm>
              <a:off x="1618217" y="4327632"/>
              <a:ext cx="10590" cy="1985631"/>
            </a:xfrm>
            <a:prstGeom prst="rect">
              <a:avLst/>
            </a:prstGeom>
            <a:solidFill>
              <a:srgbClr val="868686"/>
            </a:solidFill>
            <a:ln w="6">
              <a:solidFill>
                <a:srgbClr val="868686"/>
              </a:solidFill>
              <a:bevel/>
              <a:headEnd/>
              <a:tailEnd/>
            </a:ln>
          </p:spPr>
          <p:txBody>
            <a:bodyPr/>
            <a:lstStyle/>
            <a:p>
              <a:endParaRPr lang="en-US" sz="3200"/>
            </a:p>
          </p:txBody>
        </p:sp>
        <p:sp>
          <p:nvSpPr>
            <p:cNvPr id="9267" name="Freeform 46"/>
            <p:cNvSpPr>
              <a:spLocks noEditPoints="1"/>
            </p:cNvSpPr>
            <p:nvPr/>
          </p:nvSpPr>
          <p:spPr bwMode="auto">
            <a:xfrm>
              <a:off x="1570561" y="4323316"/>
              <a:ext cx="52950" cy="1994264"/>
            </a:xfrm>
            <a:custGeom>
              <a:avLst/>
              <a:gdLst>
                <a:gd name="T0" fmla="*/ 0 w 30"/>
                <a:gd name="T1" fmla="*/ 1985631 h 1386"/>
                <a:gd name="T2" fmla="*/ 52950 w 30"/>
                <a:gd name="T3" fmla="*/ 1985631 h 1386"/>
                <a:gd name="T4" fmla="*/ 52950 w 30"/>
                <a:gd name="T5" fmla="*/ 1994264 h 1386"/>
                <a:gd name="T6" fmla="*/ 0 w 30"/>
                <a:gd name="T7" fmla="*/ 1994264 h 1386"/>
                <a:gd name="T8" fmla="*/ 0 w 30"/>
                <a:gd name="T9" fmla="*/ 1985631 h 1386"/>
                <a:gd name="T10" fmla="*/ 0 w 30"/>
                <a:gd name="T11" fmla="*/ 1493540 h 1386"/>
                <a:gd name="T12" fmla="*/ 52950 w 30"/>
                <a:gd name="T13" fmla="*/ 1493540 h 1386"/>
                <a:gd name="T14" fmla="*/ 52950 w 30"/>
                <a:gd name="T15" fmla="*/ 1502173 h 1386"/>
                <a:gd name="T16" fmla="*/ 0 w 30"/>
                <a:gd name="T17" fmla="*/ 1502173 h 1386"/>
                <a:gd name="T18" fmla="*/ 0 w 30"/>
                <a:gd name="T19" fmla="*/ 1493540 h 1386"/>
                <a:gd name="T20" fmla="*/ 0 w 30"/>
                <a:gd name="T21" fmla="*/ 992815 h 1386"/>
                <a:gd name="T22" fmla="*/ 52950 w 30"/>
                <a:gd name="T23" fmla="*/ 992815 h 1386"/>
                <a:gd name="T24" fmla="*/ 52950 w 30"/>
                <a:gd name="T25" fmla="*/ 1001449 h 1386"/>
                <a:gd name="T26" fmla="*/ 0 w 30"/>
                <a:gd name="T27" fmla="*/ 1001449 h 1386"/>
                <a:gd name="T28" fmla="*/ 0 w 30"/>
                <a:gd name="T29" fmla="*/ 992815 h 1386"/>
                <a:gd name="T30" fmla="*/ 0 w 30"/>
                <a:gd name="T31" fmla="*/ 500724 h 1386"/>
                <a:gd name="T32" fmla="*/ 52950 w 30"/>
                <a:gd name="T33" fmla="*/ 500724 h 1386"/>
                <a:gd name="T34" fmla="*/ 52950 w 30"/>
                <a:gd name="T35" fmla="*/ 509357 h 1386"/>
                <a:gd name="T36" fmla="*/ 0 w 30"/>
                <a:gd name="T37" fmla="*/ 509357 h 1386"/>
                <a:gd name="T38" fmla="*/ 0 w 30"/>
                <a:gd name="T39" fmla="*/ 500724 h 1386"/>
                <a:gd name="T40" fmla="*/ 0 w 30"/>
                <a:gd name="T41" fmla="*/ 0 h 1386"/>
                <a:gd name="T42" fmla="*/ 52950 w 30"/>
                <a:gd name="T43" fmla="*/ 0 h 1386"/>
                <a:gd name="T44" fmla="*/ 52950 w 30"/>
                <a:gd name="T45" fmla="*/ 8633 h 1386"/>
                <a:gd name="T46" fmla="*/ 0 w 30"/>
                <a:gd name="T47" fmla="*/ 8633 h 1386"/>
                <a:gd name="T48" fmla="*/ 0 w 30"/>
                <a:gd name="T49" fmla="*/ 0 h 13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1386"/>
                <a:gd name="T77" fmla="*/ 30 w 30"/>
                <a:gd name="T78" fmla="*/ 1386 h 13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1386">
                  <a:moveTo>
                    <a:pt x="0" y="1380"/>
                  </a:moveTo>
                  <a:lnTo>
                    <a:pt x="30" y="1380"/>
                  </a:lnTo>
                  <a:lnTo>
                    <a:pt x="30" y="1386"/>
                  </a:lnTo>
                  <a:lnTo>
                    <a:pt x="0" y="1386"/>
                  </a:lnTo>
                  <a:lnTo>
                    <a:pt x="0" y="1380"/>
                  </a:lnTo>
                  <a:close/>
                  <a:moveTo>
                    <a:pt x="0" y="1038"/>
                  </a:moveTo>
                  <a:lnTo>
                    <a:pt x="30" y="1038"/>
                  </a:lnTo>
                  <a:lnTo>
                    <a:pt x="30" y="1044"/>
                  </a:lnTo>
                  <a:lnTo>
                    <a:pt x="0" y="1044"/>
                  </a:lnTo>
                  <a:lnTo>
                    <a:pt x="0" y="1038"/>
                  </a:lnTo>
                  <a:close/>
                  <a:moveTo>
                    <a:pt x="0" y="690"/>
                  </a:moveTo>
                  <a:lnTo>
                    <a:pt x="30" y="690"/>
                  </a:lnTo>
                  <a:lnTo>
                    <a:pt x="30" y="696"/>
                  </a:lnTo>
                  <a:lnTo>
                    <a:pt x="0" y="696"/>
                  </a:lnTo>
                  <a:lnTo>
                    <a:pt x="0" y="690"/>
                  </a:lnTo>
                  <a:close/>
                  <a:moveTo>
                    <a:pt x="0" y="348"/>
                  </a:moveTo>
                  <a:lnTo>
                    <a:pt x="30" y="348"/>
                  </a:lnTo>
                  <a:lnTo>
                    <a:pt x="30" y="354"/>
                  </a:lnTo>
                  <a:lnTo>
                    <a:pt x="0" y="354"/>
                  </a:lnTo>
                  <a:lnTo>
                    <a:pt x="0" y="348"/>
                  </a:lnTo>
                  <a:close/>
                  <a:moveTo>
                    <a:pt x="0" y="0"/>
                  </a:moveTo>
                  <a:lnTo>
                    <a:pt x="30" y="0"/>
                  </a:lnTo>
                  <a:lnTo>
                    <a:pt x="30" y="6"/>
                  </a:lnTo>
                  <a:lnTo>
                    <a:pt x="0" y="6"/>
                  </a:lnTo>
                  <a:lnTo>
                    <a:pt x="0" y="0"/>
                  </a:lnTo>
                  <a:close/>
                </a:path>
              </a:pathLst>
            </a:custGeom>
            <a:solidFill>
              <a:srgbClr val="868686"/>
            </a:solidFill>
            <a:ln w="6" cap="flat">
              <a:solidFill>
                <a:srgbClr val="868686"/>
              </a:solidFill>
              <a:prstDash val="solid"/>
              <a:bevel/>
              <a:headEnd/>
              <a:tailEnd/>
            </a:ln>
          </p:spPr>
          <p:txBody>
            <a:bodyPr/>
            <a:lstStyle/>
            <a:p>
              <a:endParaRPr lang="en-US"/>
            </a:p>
          </p:txBody>
        </p:sp>
        <p:sp>
          <p:nvSpPr>
            <p:cNvPr id="9268" name="Rectangle 47"/>
            <p:cNvSpPr>
              <a:spLocks noChangeArrowheads="1"/>
            </p:cNvSpPr>
            <p:nvPr/>
          </p:nvSpPr>
          <p:spPr bwMode="auto">
            <a:xfrm>
              <a:off x="1623511" y="6308947"/>
              <a:ext cx="3155844" cy="8633"/>
            </a:xfrm>
            <a:prstGeom prst="rect">
              <a:avLst/>
            </a:prstGeom>
            <a:solidFill>
              <a:srgbClr val="868686"/>
            </a:solidFill>
            <a:ln w="6">
              <a:solidFill>
                <a:srgbClr val="868686"/>
              </a:solidFill>
              <a:bevel/>
              <a:headEnd/>
              <a:tailEnd/>
            </a:ln>
          </p:spPr>
          <p:txBody>
            <a:bodyPr/>
            <a:lstStyle/>
            <a:p>
              <a:endParaRPr lang="en-US" sz="3200"/>
            </a:p>
          </p:txBody>
        </p:sp>
        <p:sp>
          <p:nvSpPr>
            <p:cNvPr id="9269" name="Freeform 48"/>
            <p:cNvSpPr>
              <a:spLocks noEditPoints="1"/>
            </p:cNvSpPr>
            <p:nvPr/>
          </p:nvSpPr>
          <p:spPr bwMode="auto">
            <a:xfrm>
              <a:off x="1618217" y="6313263"/>
              <a:ext cx="3166433" cy="34533"/>
            </a:xfrm>
            <a:custGeom>
              <a:avLst/>
              <a:gdLst>
                <a:gd name="T0" fmla="*/ 10590 w 1794"/>
                <a:gd name="T1" fmla="*/ 0 h 24"/>
                <a:gd name="T2" fmla="*/ 10590 w 1794"/>
                <a:gd name="T3" fmla="*/ 34533 h 24"/>
                <a:gd name="T4" fmla="*/ 0 w 1794"/>
                <a:gd name="T5" fmla="*/ 34533 h 24"/>
                <a:gd name="T6" fmla="*/ 0 w 1794"/>
                <a:gd name="T7" fmla="*/ 0 h 24"/>
                <a:gd name="T8" fmla="*/ 10590 w 1794"/>
                <a:gd name="T9" fmla="*/ 0 h 24"/>
                <a:gd name="T10" fmla="*/ 794256 w 1794"/>
                <a:gd name="T11" fmla="*/ 0 h 24"/>
                <a:gd name="T12" fmla="*/ 794256 w 1794"/>
                <a:gd name="T13" fmla="*/ 34533 h 24"/>
                <a:gd name="T14" fmla="*/ 783666 w 1794"/>
                <a:gd name="T15" fmla="*/ 34533 h 24"/>
                <a:gd name="T16" fmla="*/ 783666 w 1794"/>
                <a:gd name="T17" fmla="*/ 0 h 24"/>
                <a:gd name="T18" fmla="*/ 794256 w 1794"/>
                <a:gd name="T19" fmla="*/ 0 h 24"/>
                <a:gd name="T20" fmla="*/ 1588512 w 1794"/>
                <a:gd name="T21" fmla="*/ 0 h 24"/>
                <a:gd name="T22" fmla="*/ 1588512 w 1794"/>
                <a:gd name="T23" fmla="*/ 34533 h 24"/>
                <a:gd name="T24" fmla="*/ 1577921 w 1794"/>
                <a:gd name="T25" fmla="*/ 34533 h 24"/>
                <a:gd name="T26" fmla="*/ 1577921 w 1794"/>
                <a:gd name="T27" fmla="*/ 0 h 24"/>
                <a:gd name="T28" fmla="*/ 1588512 w 1794"/>
                <a:gd name="T29" fmla="*/ 0 h 24"/>
                <a:gd name="T30" fmla="*/ 2372177 w 1794"/>
                <a:gd name="T31" fmla="*/ 0 h 24"/>
                <a:gd name="T32" fmla="*/ 2372177 w 1794"/>
                <a:gd name="T33" fmla="*/ 34533 h 24"/>
                <a:gd name="T34" fmla="*/ 2361587 w 1794"/>
                <a:gd name="T35" fmla="*/ 34533 h 24"/>
                <a:gd name="T36" fmla="*/ 2361587 w 1794"/>
                <a:gd name="T37" fmla="*/ 0 h 24"/>
                <a:gd name="T38" fmla="*/ 2372177 w 1794"/>
                <a:gd name="T39" fmla="*/ 0 h 24"/>
                <a:gd name="T40" fmla="*/ 3166433 w 1794"/>
                <a:gd name="T41" fmla="*/ 0 h 24"/>
                <a:gd name="T42" fmla="*/ 3166433 w 1794"/>
                <a:gd name="T43" fmla="*/ 34533 h 24"/>
                <a:gd name="T44" fmla="*/ 3155843 w 1794"/>
                <a:gd name="T45" fmla="*/ 34533 h 24"/>
                <a:gd name="T46" fmla="*/ 3155843 w 1794"/>
                <a:gd name="T47" fmla="*/ 0 h 24"/>
                <a:gd name="T48" fmla="*/ 3166433 w 1794"/>
                <a:gd name="T49" fmla="*/ 0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94"/>
                <a:gd name="T76" fmla="*/ 0 h 24"/>
                <a:gd name="T77" fmla="*/ 1794 w 1794"/>
                <a:gd name="T78" fmla="*/ 24 h 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94" h="24">
                  <a:moveTo>
                    <a:pt x="6" y="0"/>
                  </a:moveTo>
                  <a:lnTo>
                    <a:pt x="6" y="24"/>
                  </a:lnTo>
                  <a:lnTo>
                    <a:pt x="0" y="24"/>
                  </a:lnTo>
                  <a:lnTo>
                    <a:pt x="0" y="0"/>
                  </a:lnTo>
                  <a:lnTo>
                    <a:pt x="6" y="0"/>
                  </a:lnTo>
                  <a:close/>
                  <a:moveTo>
                    <a:pt x="450" y="0"/>
                  </a:moveTo>
                  <a:lnTo>
                    <a:pt x="450" y="24"/>
                  </a:lnTo>
                  <a:lnTo>
                    <a:pt x="444" y="24"/>
                  </a:lnTo>
                  <a:lnTo>
                    <a:pt x="444" y="0"/>
                  </a:lnTo>
                  <a:lnTo>
                    <a:pt x="450" y="0"/>
                  </a:lnTo>
                  <a:close/>
                  <a:moveTo>
                    <a:pt x="900" y="0"/>
                  </a:moveTo>
                  <a:lnTo>
                    <a:pt x="900" y="24"/>
                  </a:lnTo>
                  <a:lnTo>
                    <a:pt x="894" y="24"/>
                  </a:lnTo>
                  <a:lnTo>
                    <a:pt x="894" y="0"/>
                  </a:lnTo>
                  <a:lnTo>
                    <a:pt x="900" y="0"/>
                  </a:lnTo>
                  <a:close/>
                  <a:moveTo>
                    <a:pt x="1344" y="0"/>
                  </a:moveTo>
                  <a:lnTo>
                    <a:pt x="1344" y="24"/>
                  </a:lnTo>
                  <a:lnTo>
                    <a:pt x="1338" y="24"/>
                  </a:lnTo>
                  <a:lnTo>
                    <a:pt x="1338" y="0"/>
                  </a:lnTo>
                  <a:lnTo>
                    <a:pt x="1344" y="0"/>
                  </a:lnTo>
                  <a:close/>
                  <a:moveTo>
                    <a:pt x="1794" y="0"/>
                  </a:moveTo>
                  <a:lnTo>
                    <a:pt x="1794" y="24"/>
                  </a:lnTo>
                  <a:lnTo>
                    <a:pt x="1788" y="24"/>
                  </a:lnTo>
                  <a:lnTo>
                    <a:pt x="1788" y="0"/>
                  </a:lnTo>
                  <a:lnTo>
                    <a:pt x="1794" y="0"/>
                  </a:lnTo>
                  <a:close/>
                </a:path>
              </a:pathLst>
            </a:custGeom>
            <a:solidFill>
              <a:srgbClr val="868686"/>
            </a:solidFill>
            <a:ln w="6" cap="flat">
              <a:solidFill>
                <a:srgbClr val="868686"/>
              </a:solidFill>
              <a:prstDash val="solid"/>
              <a:bevel/>
              <a:headEnd/>
              <a:tailEnd/>
            </a:ln>
          </p:spPr>
          <p:txBody>
            <a:bodyPr/>
            <a:lstStyle/>
            <a:p>
              <a:endParaRPr lang="en-US"/>
            </a:p>
          </p:txBody>
        </p:sp>
        <p:sp>
          <p:nvSpPr>
            <p:cNvPr id="9270" name="Rectangle 54"/>
            <p:cNvSpPr>
              <a:spLocks noChangeArrowheads="1"/>
            </p:cNvSpPr>
            <p:nvPr/>
          </p:nvSpPr>
          <p:spPr bwMode="auto">
            <a:xfrm>
              <a:off x="1826488" y="6434128"/>
              <a:ext cx="569108" cy="195272"/>
            </a:xfrm>
            <a:prstGeom prst="rect">
              <a:avLst/>
            </a:prstGeom>
            <a:noFill/>
            <a:ln w="9525">
              <a:noFill/>
              <a:miter lim="800000"/>
              <a:headEnd/>
              <a:tailEnd/>
            </a:ln>
          </p:spPr>
          <p:txBody>
            <a:bodyPr wrap="none" lIns="0" tIns="0" rIns="0" bIns="0">
              <a:spAutoFit/>
            </a:bodyPr>
            <a:lstStyle/>
            <a:p>
              <a:r>
                <a:rPr lang="en-US" sz="1400" b="1">
                  <a:latin typeface="Calibri" pitchFamily="34" charset="0"/>
                </a:rPr>
                <a:t>Ethyne</a:t>
              </a:r>
              <a:endParaRPr lang="en-US" sz="3200" b="1"/>
            </a:p>
          </p:txBody>
        </p:sp>
        <p:sp>
          <p:nvSpPr>
            <p:cNvPr id="9271" name="Rectangle 55"/>
            <p:cNvSpPr>
              <a:spLocks noChangeArrowheads="1"/>
            </p:cNvSpPr>
            <p:nvPr/>
          </p:nvSpPr>
          <p:spPr bwMode="auto">
            <a:xfrm>
              <a:off x="2562499" y="6434128"/>
              <a:ext cx="702064" cy="195272"/>
            </a:xfrm>
            <a:prstGeom prst="rect">
              <a:avLst/>
            </a:prstGeom>
            <a:noFill/>
            <a:ln w="9525">
              <a:noFill/>
              <a:miter lim="800000"/>
              <a:headEnd/>
              <a:tailEnd/>
            </a:ln>
          </p:spPr>
          <p:txBody>
            <a:bodyPr wrap="none" lIns="0" tIns="0" rIns="0" bIns="0">
              <a:spAutoFit/>
            </a:bodyPr>
            <a:lstStyle/>
            <a:p>
              <a:r>
                <a:rPr lang="en-US" sz="1400" b="1">
                  <a:latin typeface="Calibri" pitchFamily="34" charset="0"/>
                </a:rPr>
                <a:t>Benzene</a:t>
              </a:r>
              <a:endParaRPr lang="en-US" sz="3200" b="1"/>
            </a:p>
          </p:txBody>
        </p:sp>
        <p:sp>
          <p:nvSpPr>
            <p:cNvPr id="9272" name="Rectangle 56"/>
            <p:cNvSpPr>
              <a:spLocks noChangeArrowheads="1"/>
            </p:cNvSpPr>
            <p:nvPr/>
          </p:nvSpPr>
          <p:spPr bwMode="auto">
            <a:xfrm>
              <a:off x="3363815" y="6434128"/>
              <a:ext cx="651092" cy="195272"/>
            </a:xfrm>
            <a:prstGeom prst="rect">
              <a:avLst/>
            </a:prstGeom>
            <a:noFill/>
            <a:ln w="9525">
              <a:noFill/>
              <a:miter lim="800000"/>
              <a:headEnd/>
              <a:tailEnd/>
            </a:ln>
          </p:spPr>
          <p:txBody>
            <a:bodyPr wrap="none" lIns="0" tIns="0" rIns="0" bIns="0">
              <a:spAutoFit/>
            </a:bodyPr>
            <a:lstStyle/>
            <a:p>
              <a:r>
                <a:rPr lang="en-US" sz="1400" b="1">
                  <a:latin typeface="Calibri" pitchFamily="34" charset="0"/>
                </a:rPr>
                <a:t>Toluene</a:t>
              </a:r>
              <a:endParaRPr lang="en-US" sz="3200" b="1"/>
            </a:p>
          </p:txBody>
        </p:sp>
        <p:sp>
          <p:nvSpPr>
            <p:cNvPr id="9273" name="Rectangle 57"/>
            <p:cNvSpPr>
              <a:spLocks noChangeArrowheads="1"/>
            </p:cNvSpPr>
            <p:nvPr/>
          </p:nvSpPr>
          <p:spPr bwMode="auto">
            <a:xfrm>
              <a:off x="4099825" y="6434128"/>
              <a:ext cx="722383" cy="195272"/>
            </a:xfrm>
            <a:prstGeom prst="rect">
              <a:avLst/>
            </a:prstGeom>
            <a:noFill/>
            <a:ln w="9525">
              <a:noFill/>
              <a:miter lim="800000"/>
              <a:headEnd/>
              <a:tailEnd/>
            </a:ln>
          </p:spPr>
          <p:txBody>
            <a:bodyPr wrap="none" lIns="0" tIns="0" rIns="0" bIns="0">
              <a:spAutoFit/>
            </a:bodyPr>
            <a:lstStyle/>
            <a:p>
              <a:r>
                <a:rPr lang="en-US" sz="1400" b="1">
                  <a:latin typeface="Calibri" pitchFamily="34" charset="0"/>
                </a:rPr>
                <a:t>Tol/Benz</a:t>
              </a:r>
              <a:endParaRPr lang="en-US" sz="3200" b="1"/>
            </a:p>
          </p:txBody>
        </p:sp>
        <p:sp>
          <p:nvSpPr>
            <p:cNvPr id="9274" name="Rectangle 212"/>
            <p:cNvSpPr>
              <a:spLocks noChangeArrowheads="1"/>
            </p:cNvSpPr>
            <p:nvPr/>
          </p:nvSpPr>
          <p:spPr bwMode="auto">
            <a:xfrm>
              <a:off x="1115704" y="6198907"/>
              <a:ext cx="396788" cy="162948"/>
            </a:xfrm>
            <a:prstGeom prst="rect">
              <a:avLst/>
            </a:prstGeom>
            <a:noFill/>
            <a:ln w="9525">
              <a:noFill/>
              <a:miter lim="800000"/>
              <a:headEnd/>
              <a:tailEnd/>
            </a:ln>
          </p:spPr>
          <p:txBody>
            <a:bodyPr wrap="none" lIns="0" tIns="0" rIns="0" bIns="0">
              <a:spAutoFit/>
            </a:bodyPr>
            <a:lstStyle/>
            <a:p>
              <a:r>
                <a:rPr lang="en-US" sz="1200" b="1">
                  <a:latin typeface="Calibri" pitchFamily="34" charset="0"/>
                </a:rPr>
                <a:t>0.001</a:t>
              </a:r>
              <a:endParaRPr lang="en-US" sz="2800" b="1"/>
            </a:p>
          </p:txBody>
        </p:sp>
        <p:sp>
          <p:nvSpPr>
            <p:cNvPr id="9275" name="Rectangle 213"/>
            <p:cNvSpPr>
              <a:spLocks noChangeArrowheads="1"/>
            </p:cNvSpPr>
            <p:nvPr/>
          </p:nvSpPr>
          <p:spPr bwMode="auto">
            <a:xfrm>
              <a:off x="1193586" y="5715629"/>
              <a:ext cx="309209" cy="162948"/>
            </a:xfrm>
            <a:prstGeom prst="rect">
              <a:avLst/>
            </a:prstGeom>
            <a:noFill/>
            <a:ln w="9525">
              <a:noFill/>
              <a:miter lim="800000"/>
              <a:headEnd/>
              <a:tailEnd/>
            </a:ln>
          </p:spPr>
          <p:txBody>
            <a:bodyPr wrap="none" lIns="0" tIns="0" rIns="0" bIns="0">
              <a:spAutoFit/>
            </a:bodyPr>
            <a:lstStyle/>
            <a:p>
              <a:r>
                <a:rPr lang="en-US" sz="1200" b="1">
                  <a:latin typeface="Calibri" pitchFamily="34" charset="0"/>
                </a:rPr>
                <a:t>0.01</a:t>
              </a:r>
              <a:endParaRPr lang="en-US" sz="2800" b="1"/>
            </a:p>
          </p:txBody>
        </p:sp>
        <p:sp>
          <p:nvSpPr>
            <p:cNvPr id="9276" name="Rectangle 214"/>
            <p:cNvSpPr>
              <a:spLocks noChangeArrowheads="1"/>
            </p:cNvSpPr>
            <p:nvPr/>
          </p:nvSpPr>
          <p:spPr bwMode="auto">
            <a:xfrm>
              <a:off x="1260848" y="5232353"/>
              <a:ext cx="221629" cy="162948"/>
            </a:xfrm>
            <a:prstGeom prst="rect">
              <a:avLst/>
            </a:prstGeom>
            <a:noFill/>
            <a:ln w="9525">
              <a:noFill/>
              <a:miter lim="800000"/>
              <a:headEnd/>
              <a:tailEnd/>
            </a:ln>
          </p:spPr>
          <p:txBody>
            <a:bodyPr wrap="none" lIns="0" tIns="0" rIns="0" bIns="0">
              <a:spAutoFit/>
            </a:bodyPr>
            <a:lstStyle/>
            <a:p>
              <a:r>
                <a:rPr lang="en-US" sz="1200" b="1">
                  <a:latin typeface="Calibri" pitchFamily="34" charset="0"/>
                </a:rPr>
                <a:t>0.1</a:t>
              </a:r>
              <a:endParaRPr lang="en-US" sz="2800" b="1"/>
            </a:p>
          </p:txBody>
        </p:sp>
        <p:sp>
          <p:nvSpPr>
            <p:cNvPr id="9277" name="Rectangle 215"/>
            <p:cNvSpPr>
              <a:spLocks noChangeArrowheads="1"/>
            </p:cNvSpPr>
            <p:nvPr/>
          </p:nvSpPr>
          <p:spPr bwMode="auto">
            <a:xfrm>
              <a:off x="1368821" y="4749076"/>
              <a:ext cx="87580" cy="162948"/>
            </a:xfrm>
            <a:prstGeom prst="rect">
              <a:avLst/>
            </a:prstGeom>
            <a:noFill/>
            <a:ln w="9525">
              <a:noFill/>
              <a:miter lim="800000"/>
              <a:headEnd/>
              <a:tailEnd/>
            </a:ln>
          </p:spPr>
          <p:txBody>
            <a:bodyPr wrap="none" lIns="0" tIns="0" rIns="0" bIns="0">
              <a:spAutoFit/>
            </a:bodyPr>
            <a:lstStyle/>
            <a:p>
              <a:r>
                <a:rPr lang="en-US" sz="1200" b="1">
                  <a:latin typeface="Calibri" pitchFamily="34" charset="0"/>
                </a:rPr>
                <a:t>1</a:t>
              </a:r>
              <a:endParaRPr lang="en-US" sz="2800" b="1"/>
            </a:p>
          </p:txBody>
        </p:sp>
        <p:sp>
          <p:nvSpPr>
            <p:cNvPr id="9278" name="Rectangle 216"/>
            <p:cNvSpPr>
              <a:spLocks noChangeArrowheads="1"/>
            </p:cNvSpPr>
            <p:nvPr/>
          </p:nvSpPr>
          <p:spPr bwMode="auto">
            <a:xfrm>
              <a:off x="1299789" y="4267200"/>
              <a:ext cx="175158" cy="162948"/>
            </a:xfrm>
            <a:prstGeom prst="rect">
              <a:avLst/>
            </a:prstGeom>
            <a:noFill/>
            <a:ln w="9525">
              <a:noFill/>
              <a:miter lim="800000"/>
              <a:headEnd/>
              <a:tailEnd/>
            </a:ln>
          </p:spPr>
          <p:txBody>
            <a:bodyPr wrap="none" lIns="0" tIns="0" rIns="0" bIns="0">
              <a:spAutoFit/>
            </a:bodyPr>
            <a:lstStyle/>
            <a:p>
              <a:r>
                <a:rPr lang="en-US" sz="1200" b="1">
                  <a:latin typeface="Calibri" pitchFamily="34" charset="0"/>
                </a:rPr>
                <a:t>10</a:t>
              </a:r>
              <a:endParaRPr lang="en-US" sz="2800" b="1"/>
            </a:p>
          </p:txBody>
        </p:sp>
      </p:grpSp>
      <p:grpSp>
        <p:nvGrpSpPr>
          <p:cNvPr id="9223" name="Group 317"/>
          <p:cNvGrpSpPr>
            <a:grpSpLocks/>
          </p:cNvGrpSpPr>
          <p:nvPr/>
        </p:nvGrpSpPr>
        <p:grpSpPr bwMode="auto">
          <a:xfrm>
            <a:off x="5119688" y="3886200"/>
            <a:ext cx="3357562" cy="2438400"/>
            <a:chOff x="5119048" y="3657600"/>
            <a:chExt cx="3358819" cy="2438400"/>
          </a:xfrm>
        </p:grpSpPr>
        <p:sp>
          <p:nvSpPr>
            <p:cNvPr id="9228" name="Freeform 73"/>
            <p:cNvSpPr>
              <a:spLocks noEditPoints="1"/>
            </p:cNvSpPr>
            <p:nvPr/>
          </p:nvSpPr>
          <p:spPr bwMode="auto">
            <a:xfrm>
              <a:off x="5539404" y="3727927"/>
              <a:ext cx="2933700" cy="1542552"/>
            </a:xfrm>
            <a:custGeom>
              <a:avLst/>
              <a:gdLst>
                <a:gd name="T0" fmla="*/ 0 w 1848"/>
                <a:gd name="T1" fmla="*/ 1533687 h 1044"/>
                <a:gd name="T2" fmla="*/ 2933700 w 1848"/>
                <a:gd name="T3" fmla="*/ 1533687 h 1044"/>
                <a:gd name="T4" fmla="*/ 2933700 w 1848"/>
                <a:gd name="T5" fmla="*/ 1542552 h 1044"/>
                <a:gd name="T6" fmla="*/ 0 w 1848"/>
                <a:gd name="T7" fmla="*/ 1542552 h 1044"/>
                <a:gd name="T8" fmla="*/ 0 w 1848"/>
                <a:gd name="T9" fmla="*/ 1533687 h 1044"/>
                <a:gd name="T10" fmla="*/ 0 w 1848"/>
                <a:gd name="T11" fmla="*/ 1019503 h 1044"/>
                <a:gd name="T12" fmla="*/ 2933700 w 1848"/>
                <a:gd name="T13" fmla="*/ 1019503 h 1044"/>
                <a:gd name="T14" fmla="*/ 2933700 w 1848"/>
                <a:gd name="T15" fmla="*/ 1028368 h 1044"/>
                <a:gd name="T16" fmla="*/ 0 w 1848"/>
                <a:gd name="T17" fmla="*/ 1028368 h 1044"/>
                <a:gd name="T18" fmla="*/ 0 w 1848"/>
                <a:gd name="T19" fmla="*/ 1019503 h 1044"/>
                <a:gd name="T20" fmla="*/ 0 w 1848"/>
                <a:gd name="T21" fmla="*/ 514184 h 1044"/>
                <a:gd name="T22" fmla="*/ 2933700 w 1848"/>
                <a:gd name="T23" fmla="*/ 514184 h 1044"/>
                <a:gd name="T24" fmla="*/ 2933700 w 1848"/>
                <a:gd name="T25" fmla="*/ 523049 h 1044"/>
                <a:gd name="T26" fmla="*/ 0 w 1848"/>
                <a:gd name="T27" fmla="*/ 523049 h 1044"/>
                <a:gd name="T28" fmla="*/ 0 w 1848"/>
                <a:gd name="T29" fmla="*/ 514184 h 1044"/>
                <a:gd name="T30" fmla="*/ 0 w 1848"/>
                <a:gd name="T31" fmla="*/ 0 h 1044"/>
                <a:gd name="T32" fmla="*/ 2933700 w 1848"/>
                <a:gd name="T33" fmla="*/ 0 h 1044"/>
                <a:gd name="T34" fmla="*/ 2933700 w 1848"/>
                <a:gd name="T35" fmla="*/ 8865 h 1044"/>
                <a:gd name="T36" fmla="*/ 0 w 1848"/>
                <a:gd name="T37" fmla="*/ 8865 h 1044"/>
                <a:gd name="T38" fmla="*/ 0 w 1848"/>
                <a:gd name="T39" fmla="*/ 0 h 10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48"/>
                <a:gd name="T61" fmla="*/ 0 h 1044"/>
                <a:gd name="T62" fmla="*/ 1848 w 1848"/>
                <a:gd name="T63" fmla="*/ 1044 h 10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48" h="1044">
                  <a:moveTo>
                    <a:pt x="0" y="1038"/>
                  </a:moveTo>
                  <a:lnTo>
                    <a:pt x="1848" y="1038"/>
                  </a:lnTo>
                  <a:lnTo>
                    <a:pt x="1848" y="1044"/>
                  </a:lnTo>
                  <a:lnTo>
                    <a:pt x="0" y="1044"/>
                  </a:lnTo>
                  <a:lnTo>
                    <a:pt x="0" y="1038"/>
                  </a:lnTo>
                  <a:close/>
                  <a:moveTo>
                    <a:pt x="0" y="690"/>
                  </a:moveTo>
                  <a:lnTo>
                    <a:pt x="1848" y="690"/>
                  </a:lnTo>
                  <a:lnTo>
                    <a:pt x="1848" y="696"/>
                  </a:lnTo>
                  <a:lnTo>
                    <a:pt x="0" y="696"/>
                  </a:lnTo>
                  <a:lnTo>
                    <a:pt x="0" y="690"/>
                  </a:lnTo>
                  <a:close/>
                  <a:moveTo>
                    <a:pt x="0" y="348"/>
                  </a:moveTo>
                  <a:lnTo>
                    <a:pt x="1848" y="348"/>
                  </a:lnTo>
                  <a:lnTo>
                    <a:pt x="1848" y="354"/>
                  </a:lnTo>
                  <a:lnTo>
                    <a:pt x="0" y="354"/>
                  </a:lnTo>
                  <a:lnTo>
                    <a:pt x="0" y="348"/>
                  </a:lnTo>
                  <a:close/>
                  <a:moveTo>
                    <a:pt x="0" y="0"/>
                  </a:moveTo>
                  <a:lnTo>
                    <a:pt x="1848" y="0"/>
                  </a:lnTo>
                  <a:lnTo>
                    <a:pt x="1848" y="6"/>
                  </a:lnTo>
                  <a:lnTo>
                    <a:pt x="0" y="6"/>
                  </a:lnTo>
                  <a:lnTo>
                    <a:pt x="0" y="0"/>
                  </a:lnTo>
                  <a:close/>
                </a:path>
              </a:pathLst>
            </a:custGeom>
            <a:solidFill>
              <a:srgbClr val="868686"/>
            </a:solidFill>
            <a:ln w="6" cap="flat">
              <a:solidFill>
                <a:srgbClr val="868686"/>
              </a:solidFill>
              <a:prstDash val="solid"/>
              <a:bevel/>
              <a:headEnd/>
              <a:tailEnd/>
            </a:ln>
          </p:spPr>
          <p:txBody>
            <a:bodyPr/>
            <a:lstStyle/>
            <a:p>
              <a:endParaRPr lang="en-US"/>
            </a:p>
          </p:txBody>
        </p:sp>
        <p:sp>
          <p:nvSpPr>
            <p:cNvPr id="301" name="Freeform 74"/>
            <p:cNvSpPr>
              <a:spLocks noEditPoints="1"/>
            </p:cNvSpPr>
            <p:nvPr/>
          </p:nvSpPr>
          <p:spPr bwMode="auto">
            <a:xfrm>
              <a:off x="5667992" y="4197785"/>
              <a:ext cx="2133600" cy="1578013"/>
            </a:xfrm>
            <a:custGeom>
              <a:avLst/>
              <a:gdLst/>
              <a:ahLst/>
              <a:cxnLst>
                <a:cxn ang="0">
                  <a:pos x="0" y="168"/>
                </a:cxn>
                <a:cxn ang="0">
                  <a:pos x="114" y="168"/>
                </a:cxn>
                <a:cxn ang="0">
                  <a:pos x="114" y="1068"/>
                </a:cxn>
                <a:cxn ang="0">
                  <a:pos x="0" y="1068"/>
                </a:cxn>
                <a:cxn ang="0">
                  <a:pos x="0" y="168"/>
                </a:cxn>
                <a:cxn ang="0">
                  <a:pos x="618" y="0"/>
                </a:cxn>
                <a:cxn ang="0">
                  <a:pos x="732" y="0"/>
                </a:cxn>
                <a:cxn ang="0">
                  <a:pos x="732" y="1068"/>
                </a:cxn>
                <a:cxn ang="0">
                  <a:pos x="618" y="1068"/>
                </a:cxn>
                <a:cxn ang="0">
                  <a:pos x="618" y="0"/>
                </a:cxn>
                <a:cxn ang="0">
                  <a:pos x="1236" y="894"/>
                </a:cxn>
                <a:cxn ang="0">
                  <a:pos x="1344" y="894"/>
                </a:cxn>
                <a:cxn ang="0">
                  <a:pos x="1344" y="1068"/>
                </a:cxn>
                <a:cxn ang="0">
                  <a:pos x="1236" y="1068"/>
                </a:cxn>
                <a:cxn ang="0">
                  <a:pos x="1236" y="894"/>
                </a:cxn>
              </a:cxnLst>
              <a:rect l="0" t="0" r="r" b="b"/>
              <a:pathLst>
                <a:path w="1344" h="1068">
                  <a:moveTo>
                    <a:pt x="0" y="168"/>
                  </a:moveTo>
                  <a:lnTo>
                    <a:pt x="114" y="168"/>
                  </a:lnTo>
                  <a:lnTo>
                    <a:pt x="114" y="1068"/>
                  </a:lnTo>
                  <a:lnTo>
                    <a:pt x="0" y="1068"/>
                  </a:lnTo>
                  <a:lnTo>
                    <a:pt x="0" y="168"/>
                  </a:lnTo>
                  <a:close/>
                  <a:moveTo>
                    <a:pt x="618" y="0"/>
                  </a:moveTo>
                  <a:lnTo>
                    <a:pt x="732" y="0"/>
                  </a:lnTo>
                  <a:lnTo>
                    <a:pt x="732" y="1068"/>
                  </a:lnTo>
                  <a:lnTo>
                    <a:pt x="618" y="1068"/>
                  </a:lnTo>
                  <a:lnTo>
                    <a:pt x="618" y="0"/>
                  </a:lnTo>
                  <a:close/>
                  <a:moveTo>
                    <a:pt x="1236" y="894"/>
                  </a:moveTo>
                  <a:lnTo>
                    <a:pt x="1344" y="894"/>
                  </a:lnTo>
                  <a:lnTo>
                    <a:pt x="1344" y="1068"/>
                  </a:lnTo>
                  <a:lnTo>
                    <a:pt x="1236" y="1068"/>
                  </a:lnTo>
                  <a:lnTo>
                    <a:pt x="1236" y="894"/>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a:defRPr/>
              </a:pPr>
              <a:endParaRPr lang="en-US" sz="3200"/>
            </a:p>
          </p:txBody>
        </p:sp>
        <p:sp>
          <p:nvSpPr>
            <p:cNvPr id="302" name="Freeform 75"/>
            <p:cNvSpPr>
              <a:spLocks noEditPoints="1"/>
            </p:cNvSpPr>
            <p:nvPr/>
          </p:nvSpPr>
          <p:spPr bwMode="auto">
            <a:xfrm>
              <a:off x="5848967" y="4215516"/>
              <a:ext cx="2133600" cy="1560283"/>
            </a:xfrm>
            <a:custGeom>
              <a:avLst/>
              <a:gdLst/>
              <a:ahLst/>
              <a:cxnLst>
                <a:cxn ang="0">
                  <a:pos x="0" y="276"/>
                </a:cxn>
                <a:cxn ang="0">
                  <a:pos x="108" y="276"/>
                </a:cxn>
                <a:cxn ang="0">
                  <a:pos x="108" y="1056"/>
                </a:cxn>
                <a:cxn ang="0">
                  <a:pos x="0" y="1056"/>
                </a:cxn>
                <a:cxn ang="0">
                  <a:pos x="0" y="276"/>
                </a:cxn>
                <a:cxn ang="0">
                  <a:pos x="618" y="0"/>
                </a:cxn>
                <a:cxn ang="0">
                  <a:pos x="726" y="0"/>
                </a:cxn>
                <a:cxn ang="0">
                  <a:pos x="726" y="1056"/>
                </a:cxn>
                <a:cxn ang="0">
                  <a:pos x="618" y="1056"/>
                </a:cxn>
                <a:cxn ang="0">
                  <a:pos x="618" y="0"/>
                </a:cxn>
                <a:cxn ang="0">
                  <a:pos x="1230" y="570"/>
                </a:cxn>
                <a:cxn ang="0">
                  <a:pos x="1344" y="570"/>
                </a:cxn>
                <a:cxn ang="0">
                  <a:pos x="1344" y="1056"/>
                </a:cxn>
                <a:cxn ang="0">
                  <a:pos x="1230" y="1056"/>
                </a:cxn>
                <a:cxn ang="0">
                  <a:pos x="1230" y="570"/>
                </a:cxn>
              </a:cxnLst>
              <a:rect l="0" t="0" r="r" b="b"/>
              <a:pathLst>
                <a:path w="1344" h="1056">
                  <a:moveTo>
                    <a:pt x="0" y="276"/>
                  </a:moveTo>
                  <a:lnTo>
                    <a:pt x="108" y="276"/>
                  </a:lnTo>
                  <a:lnTo>
                    <a:pt x="108" y="1056"/>
                  </a:lnTo>
                  <a:lnTo>
                    <a:pt x="0" y="1056"/>
                  </a:lnTo>
                  <a:lnTo>
                    <a:pt x="0" y="276"/>
                  </a:lnTo>
                  <a:close/>
                  <a:moveTo>
                    <a:pt x="618" y="0"/>
                  </a:moveTo>
                  <a:lnTo>
                    <a:pt x="726" y="0"/>
                  </a:lnTo>
                  <a:lnTo>
                    <a:pt x="726" y="1056"/>
                  </a:lnTo>
                  <a:lnTo>
                    <a:pt x="618" y="1056"/>
                  </a:lnTo>
                  <a:lnTo>
                    <a:pt x="618" y="0"/>
                  </a:lnTo>
                  <a:close/>
                  <a:moveTo>
                    <a:pt x="1230" y="570"/>
                  </a:moveTo>
                  <a:lnTo>
                    <a:pt x="1344" y="570"/>
                  </a:lnTo>
                  <a:lnTo>
                    <a:pt x="1344" y="1056"/>
                  </a:lnTo>
                  <a:lnTo>
                    <a:pt x="1230" y="1056"/>
                  </a:lnTo>
                  <a:lnTo>
                    <a:pt x="1230" y="57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endParaRPr lang="en-US" sz="3200"/>
            </a:p>
          </p:txBody>
        </p:sp>
        <p:sp>
          <p:nvSpPr>
            <p:cNvPr id="303" name="Freeform 76"/>
            <p:cNvSpPr>
              <a:spLocks noEditPoints="1"/>
            </p:cNvSpPr>
            <p:nvPr/>
          </p:nvSpPr>
          <p:spPr bwMode="auto">
            <a:xfrm>
              <a:off x="6020417" y="4126863"/>
              <a:ext cx="2143125" cy="1648935"/>
            </a:xfrm>
            <a:custGeom>
              <a:avLst/>
              <a:gdLst/>
              <a:ahLst/>
              <a:cxnLst>
                <a:cxn ang="0">
                  <a:pos x="0" y="246"/>
                </a:cxn>
                <a:cxn ang="0">
                  <a:pos x="114" y="246"/>
                </a:cxn>
                <a:cxn ang="0">
                  <a:pos x="114" y="1116"/>
                </a:cxn>
                <a:cxn ang="0">
                  <a:pos x="0" y="1116"/>
                </a:cxn>
                <a:cxn ang="0">
                  <a:pos x="0" y="246"/>
                </a:cxn>
                <a:cxn ang="0">
                  <a:pos x="618" y="0"/>
                </a:cxn>
                <a:cxn ang="0">
                  <a:pos x="732" y="0"/>
                </a:cxn>
                <a:cxn ang="0">
                  <a:pos x="732" y="1116"/>
                </a:cxn>
                <a:cxn ang="0">
                  <a:pos x="618" y="1116"/>
                </a:cxn>
                <a:cxn ang="0">
                  <a:pos x="618" y="0"/>
                </a:cxn>
                <a:cxn ang="0">
                  <a:pos x="1236" y="420"/>
                </a:cxn>
                <a:cxn ang="0">
                  <a:pos x="1350" y="420"/>
                </a:cxn>
                <a:cxn ang="0">
                  <a:pos x="1350" y="1116"/>
                </a:cxn>
                <a:cxn ang="0">
                  <a:pos x="1236" y="1116"/>
                </a:cxn>
                <a:cxn ang="0">
                  <a:pos x="1236" y="420"/>
                </a:cxn>
              </a:cxnLst>
              <a:rect l="0" t="0" r="r" b="b"/>
              <a:pathLst>
                <a:path w="1350" h="1116">
                  <a:moveTo>
                    <a:pt x="0" y="246"/>
                  </a:moveTo>
                  <a:lnTo>
                    <a:pt x="114" y="246"/>
                  </a:lnTo>
                  <a:lnTo>
                    <a:pt x="114" y="1116"/>
                  </a:lnTo>
                  <a:lnTo>
                    <a:pt x="0" y="1116"/>
                  </a:lnTo>
                  <a:lnTo>
                    <a:pt x="0" y="246"/>
                  </a:lnTo>
                  <a:close/>
                  <a:moveTo>
                    <a:pt x="618" y="0"/>
                  </a:moveTo>
                  <a:lnTo>
                    <a:pt x="732" y="0"/>
                  </a:lnTo>
                  <a:lnTo>
                    <a:pt x="732" y="1116"/>
                  </a:lnTo>
                  <a:lnTo>
                    <a:pt x="618" y="1116"/>
                  </a:lnTo>
                  <a:lnTo>
                    <a:pt x="618" y="0"/>
                  </a:lnTo>
                  <a:close/>
                  <a:moveTo>
                    <a:pt x="1236" y="420"/>
                  </a:moveTo>
                  <a:lnTo>
                    <a:pt x="1350" y="420"/>
                  </a:lnTo>
                  <a:lnTo>
                    <a:pt x="1350" y="1116"/>
                  </a:lnTo>
                  <a:lnTo>
                    <a:pt x="1236" y="1116"/>
                  </a:lnTo>
                  <a:lnTo>
                    <a:pt x="1236" y="420"/>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sz="3200"/>
            </a:p>
          </p:txBody>
        </p:sp>
        <p:sp>
          <p:nvSpPr>
            <p:cNvPr id="304" name="Freeform 77"/>
            <p:cNvSpPr>
              <a:spLocks noEditPoints="1"/>
            </p:cNvSpPr>
            <p:nvPr/>
          </p:nvSpPr>
          <p:spPr bwMode="auto">
            <a:xfrm>
              <a:off x="6201392" y="4011615"/>
              <a:ext cx="2133600" cy="1764184"/>
            </a:xfrm>
            <a:custGeom>
              <a:avLst/>
              <a:gdLst/>
              <a:ahLst/>
              <a:cxnLst>
                <a:cxn ang="0">
                  <a:pos x="0" y="324"/>
                </a:cxn>
                <a:cxn ang="0">
                  <a:pos x="114" y="324"/>
                </a:cxn>
                <a:cxn ang="0">
                  <a:pos x="114" y="1194"/>
                </a:cxn>
                <a:cxn ang="0">
                  <a:pos x="0" y="1194"/>
                </a:cxn>
                <a:cxn ang="0">
                  <a:pos x="0" y="324"/>
                </a:cxn>
                <a:cxn ang="0">
                  <a:pos x="618" y="0"/>
                </a:cxn>
                <a:cxn ang="0">
                  <a:pos x="732" y="0"/>
                </a:cxn>
                <a:cxn ang="0">
                  <a:pos x="732" y="1194"/>
                </a:cxn>
                <a:cxn ang="0">
                  <a:pos x="618" y="1194"/>
                </a:cxn>
                <a:cxn ang="0">
                  <a:pos x="618" y="0"/>
                </a:cxn>
                <a:cxn ang="0">
                  <a:pos x="1236" y="492"/>
                </a:cxn>
                <a:cxn ang="0">
                  <a:pos x="1344" y="492"/>
                </a:cxn>
                <a:cxn ang="0">
                  <a:pos x="1344" y="1194"/>
                </a:cxn>
                <a:cxn ang="0">
                  <a:pos x="1236" y="1194"/>
                </a:cxn>
                <a:cxn ang="0">
                  <a:pos x="1236" y="492"/>
                </a:cxn>
              </a:cxnLst>
              <a:rect l="0" t="0" r="r" b="b"/>
              <a:pathLst>
                <a:path w="1344" h="1194">
                  <a:moveTo>
                    <a:pt x="0" y="324"/>
                  </a:moveTo>
                  <a:lnTo>
                    <a:pt x="114" y="324"/>
                  </a:lnTo>
                  <a:lnTo>
                    <a:pt x="114" y="1194"/>
                  </a:lnTo>
                  <a:lnTo>
                    <a:pt x="0" y="1194"/>
                  </a:lnTo>
                  <a:lnTo>
                    <a:pt x="0" y="324"/>
                  </a:lnTo>
                  <a:close/>
                  <a:moveTo>
                    <a:pt x="618" y="0"/>
                  </a:moveTo>
                  <a:lnTo>
                    <a:pt x="732" y="0"/>
                  </a:lnTo>
                  <a:lnTo>
                    <a:pt x="732" y="1194"/>
                  </a:lnTo>
                  <a:lnTo>
                    <a:pt x="618" y="1194"/>
                  </a:lnTo>
                  <a:lnTo>
                    <a:pt x="618" y="0"/>
                  </a:lnTo>
                  <a:close/>
                  <a:moveTo>
                    <a:pt x="1236" y="492"/>
                  </a:moveTo>
                  <a:lnTo>
                    <a:pt x="1344" y="492"/>
                  </a:lnTo>
                  <a:lnTo>
                    <a:pt x="1344" y="1194"/>
                  </a:lnTo>
                  <a:lnTo>
                    <a:pt x="1236" y="1194"/>
                  </a:lnTo>
                  <a:lnTo>
                    <a:pt x="1236" y="492"/>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pPr>
                <a:defRPr/>
              </a:pPr>
              <a:endParaRPr lang="en-US" sz="3200"/>
            </a:p>
          </p:txBody>
        </p:sp>
        <p:sp>
          <p:nvSpPr>
            <p:cNvPr id="9241" name="Rectangle 78"/>
            <p:cNvSpPr>
              <a:spLocks noChangeArrowheads="1"/>
            </p:cNvSpPr>
            <p:nvPr/>
          </p:nvSpPr>
          <p:spPr bwMode="auto">
            <a:xfrm>
              <a:off x="5534642" y="3732359"/>
              <a:ext cx="9525" cy="2039006"/>
            </a:xfrm>
            <a:prstGeom prst="rect">
              <a:avLst/>
            </a:prstGeom>
            <a:solidFill>
              <a:srgbClr val="868686"/>
            </a:solidFill>
            <a:ln w="6">
              <a:solidFill>
                <a:srgbClr val="868686"/>
              </a:solidFill>
              <a:bevel/>
              <a:headEnd/>
              <a:tailEnd/>
            </a:ln>
          </p:spPr>
          <p:txBody>
            <a:bodyPr/>
            <a:lstStyle/>
            <a:p>
              <a:endParaRPr lang="en-US" sz="3200" b="1"/>
            </a:p>
          </p:txBody>
        </p:sp>
        <p:sp>
          <p:nvSpPr>
            <p:cNvPr id="9242" name="Freeform 79"/>
            <p:cNvSpPr>
              <a:spLocks noEditPoints="1"/>
            </p:cNvSpPr>
            <p:nvPr/>
          </p:nvSpPr>
          <p:spPr bwMode="auto">
            <a:xfrm>
              <a:off x="5491779" y="3727927"/>
              <a:ext cx="47625" cy="2047871"/>
            </a:xfrm>
            <a:custGeom>
              <a:avLst/>
              <a:gdLst>
                <a:gd name="T0" fmla="*/ 0 w 30"/>
                <a:gd name="T1" fmla="*/ 2039006 h 1386"/>
                <a:gd name="T2" fmla="*/ 47625 w 30"/>
                <a:gd name="T3" fmla="*/ 2039006 h 1386"/>
                <a:gd name="T4" fmla="*/ 47625 w 30"/>
                <a:gd name="T5" fmla="*/ 2047871 h 1386"/>
                <a:gd name="T6" fmla="*/ 0 w 30"/>
                <a:gd name="T7" fmla="*/ 2047871 h 1386"/>
                <a:gd name="T8" fmla="*/ 0 w 30"/>
                <a:gd name="T9" fmla="*/ 2039006 h 1386"/>
                <a:gd name="T10" fmla="*/ 0 w 30"/>
                <a:gd name="T11" fmla="*/ 1533687 h 1386"/>
                <a:gd name="T12" fmla="*/ 47625 w 30"/>
                <a:gd name="T13" fmla="*/ 1533687 h 1386"/>
                <a:gd name="T14" fmla="*/ 47625 w 30"/>
                <a:gd name="T15" fmla="*/ 1542552 h 1386"/>
                <a:gd name="T16" fmla="*/ 0 w 30"/>
                <a:gd name="T17" fmla="*/ 1542552 h 1386"/>
                <a:gd name="T18" fmla="*/ 0 w 30"/>
                <a:gd name="T19" fmla="*/ 1533687 h 1386"/>
                <a:gd name="T20" fmla="*/ 0 w 30"/>
                <a:gd name="T21" fmla="*/ 1019503 h 1386"/>
                <a:gd name="T22" fmla="*/ 47625 w 30"/>
                <a:gd name="T23" fmla="*/ 1019503 h 1386"/>
                <a:gd name="T24" fmla="*/ 47625 w 30"/>
                <a:gd name="T25" fmla="*/ 1028368 h 1386"/>
                <a:gd name="T26" fmla="*/ 0 w 30"/>
                <a:gd name="T27" fmla="*/ 1028368 h 1386"/>
                <a:gd name="T28" fmla="*/ 0 w 30"/>
                <a:gd name="T29" fmla="*/ 1019503 h 1386"/>
                <a:gd name="T30" fmla="*/ 0 w 30"/>
                <a:gd name="T31" fmla="*/ 514184 h 1386"/>
                <a:gd name="T32" fmla="*/ 47625 w 30"/>
                <a:gd name="T33" fmla="*/ 514184 h 1386"/>
                <a:gd name="T34" fmla="*/ 47625 w 30"/>
                <a:gd name="T35" fmla="*/ 523049 h 1386"/>
                <a:gd name="T36" fmla="*/ 0 w 30"/>
                <a:gd name="T37" fmla="*/ 523049 h 1386"/>
                <a:gd name="T38" fmla="*/ 0 w 30"/>
                <a:gd name="T39" fmla="*/ 514184 h 1386"/>
                <a:gd name="T40" fmla="*/ 0 w 30"/>
                <a:gd name="T41" fmla="*/ 0 h 1386"/>
                <a:gd name="T42" fmla="*/ 47625 w 30"/>
                <a:gd name="T43" fmla="*/ 0 h 1386"/>
                <a:gd name="T44" fmla="*/ 47625 w 30"/>
                <a:gd name="T45" fmla="*/ 8865 h 1386"/>
                <a:gd name="T46" fmla="*/ 0 w 30"/>
                <a:gd name="T47" fmla="*/ 8865 h 1386"/>
                <a:gd name="T48" fmla="*/ 0 w 30"/>
                <a:gd name="T49" fmla="*/ 0 h 13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1386"/>
                <a:gd name="T77" fmla="*/ 30 w 30"/>
                <a:gd name="T78" fmla="*/ 1386 h 13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1386">
                  <a:moveTo>
                    <a:pt x="0" y="1380"/>
                  </a:moveTo>
                  <a:lnTo>
                    <a:pt x="30" y="1380"/>
                  </a:lnTo>
                  <a:lnTo>
                    <a:pt x="30" y="1386"/>
                  </a:lnTo>
                  <a:lnTo>
                    <a:pt x="0" y="1386"/>
                  </a:lnTo>
                  <a:lnTo>
                    <a:pt x="0" y="1380"/>
                  </a:lnTo>
                  <a:close/>
                  <a:moveTo>
                    <a:pt x="0" y="1038"/>
                  </a:moveTo>
                  <a:lnTo>
                    <a:pt x="30" y="1038"/>
                  </a:lnTo>
                  <a:lnTo>
                    <a:pt x="30" y="1044"/>
                  </a:lnTo>
                  <a:lnTo>
                    <a:pt x="0" y="1044"/>
                  </a:lnTo>
                  <a:lnTo>
                    <a:pt x="0" y="1038"/>
                  </a:lnTo>
                  <a:close/>
                  <a:moveTo>
                    <a:pt x="0" y="690"/>
                  </a:moveTo>
                  <a:lnTo>
                    <a:pt x="30" y="690"/>
                  </a:lnTo>
                  <a:lnTo>
                    <a:pt x="30" y="696"/>
                  </a:lnTo>
                  <a:lnTo>
                    <a:pt x="0" y="696"/>
                  </a:lnTo>
                  <a:lnTo>
                    <a:pt x="0" y="690"/>
                  </a:lnTo>
                  <a:close/>
                  <a:moveTo>
                    <a:pt x="0" y="348"/>
                  </a:moveTo>
                  <a:lnTo>
                    <a:pt x="30" y="348"/>
                  </a:lnTo>
                  <a:lnTo>
                    <a:pt x="30" y="354"/>
                  </a:lnTo>
                  <a:lnTo>
                    <a:pt x="0" y="354"/>
                  </a:lnTo>
                  <a:lnTo>
                    <a:pt x="0" y="348"/>
                  </a:lnTo>
                  <a:close/>
                  <a:moveTo>
                    <a:pt x="0" y="0"/>
                  </a:moveTo>
                  <a:lnTo>
                    <a:pt x="30" y="0"/>
                  </a:lnTo>
                  <a:lnTo>
                    <a:pt x="30" y="6"/>
                  </a:lnTo>
                  <a:lnTo>
                    <a:pt x="0" y="6"/>
                  </a:lnTo>
                  <a:lnTo>
                    <a:pt x="0" y="0"/>
                  </a:lnTo>
                  <a:close/>
                </a:path>
              </a:pathLst>
            </a:custGeom>
            <a:solidFill>
              <a:srgbClr val="868686"/>
            </a:solidFill>
            <a:ln w="6" cap="flat">
              <a:solidFill>
                <a:srgbClr val="868686"/>
              </a:solidFill>
              <a:prstDash val="solid"/>
              <a:bevel/>
              <a:headEnd/>
              <a:tailEnd/>
            </a:ln>
          </p:spPr>
          <p:txBody>
            <a:bodyPr/>
            <a:lstStyle/>
            <a:p>
              <a:endParaRPr lang="en-US"/>
            </a:p>
          </p:txBody>
        </p:sp>
        <p:sp>
          <p:nvSpPr>
            <p:cNvPr id="9243" name="Rectangle 80"/>
            <p:cNvSpPr>
              <a:spLocks noChangeArrowheads="1"/>
            </p:cNvSpPr>
            <p:nvPr/>
          </p:nvSpPr>
          <p:spPr bwMode="auto">
            <a:xfrm>
              <a:off x="5539404" y="5766933"/>
              <a:ext cx="2933700" cy="8865"/>
            </a:xfrm>
            <a:prstGeom prst="rect">
              <a:avLst/>
            </a:prstGeom>
            <a:solidFill>
              <a:srgbClr val="868686"/>
            </a:solidFill>
            <a:ln w="6">
              <a:solidFill>
                <a:srgbClr val="868686"/>
              </a:solidFill>
              <a:bevel/>
              <a:headEnd/>
              <a:tailEnd/>
            </a:ln>
          </p:spPr>
          <p:txBody>
            <a:bodyPr/>
            <a:lstStyle/>
            <a:p>
              <a:endParaRPr lang="en-US" sz="3200"/>
            </a:p>
          </p:txBody>
        </p:sp>
        <p:sp>
          <p:nvSpPr>
            <p:cNvPr id="9244" name="Freeform 81"/>
            <p:cNvSpPr>
              <a:spLocks noEditPoints="1"/>
            </p:cNvSpPr>
            <p:nvPr/>
          </p:nvSpPr>
          <p:spPr bwMode="auto">
            <a:xfrm>
              <a:off x="5534642" y="5771365"/>
              <a:ext cx="2943225" cy="35461"/>
            </a:xfrm>
            <a:custGeom>
              <a:avLst/>
              <a:gdLst>
                <a:gd name="T0" fmla="*/ 9525 w 1854"/>
                <a:gd name="T1" fmla="*/ 0 h 24"/>
                <a:gd name="T2" fmla="*/ 9525 w 1854"/>
                <a:gd name="T3" fmla="*/ 35461 h 24"/>
                <a:gd name="T4" fmla="*/ 0 w 1854"/>
                <a:gd name="T5" fmla="*/ 35461 h 24"/>
                <a:gd name="T6" fmla="*/ 0 w 1854"/>
                <a:gd name="T7" fmla="*/ 0 h 24"/>
                <a:gd name="T8" fmla="*/ 9525 w 1854"/>
                <a:gd name="T9" fmla="*/ 0 h 24"/>
                <a:gd name="T10" fmla="*/ 981075 w 1854"/>
                <a:gd name="T11" fmla="*/ 0 h 24"/>
                <a:gd name="T12" fmla="*/ 981075 w 1854"/>
                <a:gd name="T13" fmla="*/ 35461 h 24"/>
                <a:gd name="T14" fmla="*/ 971550 w 1854"/>
                <a:gd name="T15" fmla="*/ 35461 h 24"/>
                <a:gd name="T16" fmla="*/ 971550 w 1854"/>
                <a:gd name="T17" fmla="*/ 0 h 24"/>
                <a:gd name="T18" fmla="*/ 981075 w 1854"/>
                <a:gd name="T19" fmla="*/ 0 h 24"/>
                <a:gd name="T20" fmla="*/ 1962150 w 1854"/>
                <a:gd name="T21" fmla="*/ 0 h 24"/>
                <a:gd name="T22" fmla="*/ 1962150 w 1854"/>
                <a:gd name="T23" fmla="*/ 35461 h 24"/>
                <a:gd name="T24" fmla="*/ 1952625 w 1854"/>
                <a:gd name="T25" fmla="*/ 35461 h 24"/>
                <a:gd name="T26" fmla="*/ 1952625 w 1854"/>
                <a:gd name="T27" fmla="*/ 0 h 24"/>
                <a:gd name="T28" fmla="*/ 1962150 w 1854"/>
                <a:gd name="T29" fmla="*/ 0 h 24"/>
                <a:gd name="T30" fmla="*/ 2943225 w 1854"/>
                <a:gd name="T31" fmla="*/ 0 h 24"/>
                <a:gd name="T32" fmla="*/ 2943225 w 1854"/>
                <a:gd name="T33" fmla="*/ 35461 h 24"/>
                <a:gd name="T34" fmla="*/ 2933700 w 1854"/>
                <a:gd name="T35" fmla="*/ 35461 h 24"/>
                <a:gd name="T36" fmla="*/ 2933700 w 1854"/>
                <a:gd name="T37" fmla="*/ 0 h 24"/>
                <a:gd name="T38" fmla="*/ 2943225 w 1854"/>
                <a:gd name="T39" fmla="*/ 0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54"/>
                <a:gd name="T61" fmla="*/ 0 h 24"/>
                <a:gd name="T62" fmla="*/ 1854 w 1854"/>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54" h="24">
                  <a:moveTo>
                    <a:pt x="6" y="0"/>
                  </a:moveTo>
                  <a:lnTo>
                    <a:pt x="6" y="24"/>
                  </a:lnTo>
                  <a:lnTo>
                    <a:pt x="0" y="24"/>
                  </a:lnTo>
                  <a:lnTo>
                    <a:pt x="0" y="0"/>
                  </a:lnTo>
                  <a:lnTo>
                    <a:pt x="6" y="0"/>
                  </a:lnTo>
                  <a:close/>
                  <a:moveTo>
                    <a:pt x="618" y="0"/>
                  </a:moveTo>
                  <a:lnTo>
                    <a:pt x="618" y="24"/>
                  </a:lnTo>
                  <a:lnTo>
                    <a:pt x="612" y="24"/>
                  </a:lnTo>
                  <a:lnTo>
                    <a:pt x="612" y="0"/>
                  </a:lnTo>
                  <a:lnTo>
                    <a:pt x="618" y="0"/>
                  </a:lnTo>
                  <a:close/>
                  <a:moveTo>
                    <a:pt x="1236" y="0"/>
                  </a:moveTo>
                  <a:lnTo>
                    <a:pt x="1236" y="24"/>
                  </a:lnTo>
                  <a:lnTo>
                    <a:pt x="1230" y="24"/>
                  </a:lnTo>
                  <a:lnTo>
                    <a:pt x="1230" y="0"/>
                  </a:lnTo>
                  <a:lnTo>
                    <a:pt x="1236" y="0"/>
                  </a:lnTo>
                  <a:close/>
                  <a:moveTo>
                    <a:pt x="1854" y="0"/>
                  </a:moveTo>
                  <a:lnTo>
                    <a:pt x="1854" y="24"/>
                  </a:lnTo>
                  <a:lnTo>
                    <a:pt x="1848" y="24"/>
                  </a:lnTo>
                  <a:lnTo>
                    <a:pt x="1848" y="0"/>
                  </a:lnTo>
                  <a:lnTo>
                    <a:pt x="1854" y="0"/>
                  </a:lnTo>
                  <a:close/>
                </a:path>
              </a:pathLst>
            </a:custGeom>
            <a:solidFill>
              <a:srgbClr val="868686"/>
            </a:solidFill>
            <a:ln w="6" cap="flat">
              <a:solidFill>
                <a:srgbClr val="868686"/>
              </a:solidFill>
              <a:prstDash val="solid"/>
              <a:bevel/>
              <a:headEnd/>
              <a:tailEnd/>
            </a:ln>
          </p:spPr>
          <p:txBody>
            <a:bodyPr/>
            <a:lstStyle/>
            <a:p>
              <a:endParaRPr lang="en-US"/>
            </a:p>
          </p:txBody>
        </p:sp>
        <p:sp>
          <p:nvSpPr>
            <p:cNvPr id="9245" name="Rectangle 82"/>
            <p:cNvSpPr>
              <a:spLocks noChangeArrowheads="1"/>
            </p:cNvSpPr>
            <p:nvPr/>
          </p:nvSpPr>
          <p:spPr bwMode="auto">
            <a:xfrm>
              <a:off x="5215885" y="5695129"/>
              <a:ext cx="198772" cy="184666"/>
            </a:xfrm>
            <a:prstGeom prst="rect">
              <a:avLst/>
            </a:prstGeom>
            <a:noFill/>
            <a:ln w="9525">
              <a:noFill/>
              <a:miter lim="800000"/>
              <a:headEnd/>
              <a:tailEnd/>
            </a:ln>
          </p:spPr>
          <p:txBody>
            <a:bodyPr wrap="none" lIns="0" tIns="0" rIns="0" bIns="0">
              <a:spAutoFit/>
            </a:bodyPr>
            <a:lstStyle/>
            <a:p>
              <a:r>
                <a:rPr lang="en-US" sz="1200" b="1">
                  <a:latin typeface="Calibri" pitchFamily="34" charset="0"/>
                </a:rPr>
                <a:t>0.1</a:t>
              </a:r>
              <a:endParaRPr lang="en-US" sz="2800" b="1"/>
            </a:p>
          </p:txBody>
        </p:sp>
        <p:sp>
          <p:nvSpPr>
            <p:cNvPr id="9246" name="Rectangle 83"/>
            <p:cNvSpPr>
              <a:spLocks noChangeArrowheads="1"/>
            </p:cNvSpPr>
            <p:nvPr/>
          </p:nvSpPr>
          <p:spPr bwMode="auto">
            <a:xfrm>
              <a:off x="5311135" y="5185377"/>
              <a:ext cx="78548" cy="184666"/>
            </a:xfrm>
            <a:prstGeom prst="rect">
              <a:avLst/>
            </a:prstGeom>
            <a:noFill/>
            <a:ln w="9525">
              <a:noFill/>
              <a:miter lim="800000"/>
              <a:headEnd/>
              <a:tailEnd/>
            </a:ln>
          </p:spPr>
          <p:txBody>
            <a:bodyPr wrap="none" lIns="0" tIns="0" rIns="0" bIns="0">
              <a:spAutoFit/>
            </a:bodyPr>
            <a:lstStyle/>
            <a:p>
              <a:r>
                <a:rPr lang="en-US" sz="1200" b="1">
                  <a:latin typeface="Calibri" pitchFamily="34" charset="0"/>
                </a:rPr>
                <a:t>1</a:t>
              </a:r>
              <a:endParaRPr lang="en-US" sz="2800" b="1"/>
            </a:p>
          </p:txBody>
        </p:sp>
        <p:sp>
          <p:nvSpPr>
            <p:cNvPr id="9247" name="Rectangle 84"/>
            <p:cNvSpPr>
              <a:spLocks noChangeArrowheads="1"/>
            </p:cNvSpPr>
            <p:nvPr/>
          </p:nvSpPr>
          <p:spPr bwMode="auto">
            <a:xfrm>
              <a:off x="5250810" y="4675626"/>
              <a:ext cx="157094" cy="184666"/>
            </a:xfrm>
            <a:prstGeom prst="rect">
              <a:avLst/>
            </a:prstGeom>
            <a:noFill/>
            <a:ln w="9525">
              <a:noFill/>
              <a:miter lim="800000"/>
              <a:headEnd/>
              <a:tailEnd/>
            </a:ln>
          </p:spPr>
          <p:txBody>
            <a:bodyPr wrap="none" lIns="0" tIns="0" rIns="0" bIns="0">
              <a:spAutoFit/>
            </a:bodyPr>
            <a:lstStyle/>
            <a:p>
              <a:r>
                <a:rPr lang="en-US" sz="1200" b="1">
                  <a:latin typeface="Calibri" pitchFamily="34" charset="0"/>
                </a:rPr>
                <a:t>10</a:t>
              </a:r>
              <a:endParaRPr lang="en-US" sz="2800" b="1"/>
            </a:p>
          </p:txBody>
        </p:sp>
        <p:sp>
          <p:nvSpPr>
            <p:cNvPr id="9248" name="Rectangle 85"/>
            <p:cNvSpPr>
              <a:spLocks noChangeArrowheads="1"/>
            </p:cNvSpPr>
            <p:nvPr/>
          </p:nvSpPr>
          <p:spPr bwMode="auto">
            <a:xfrm>
              <a:off x="5179373" y="4165874"/>
              <a:ext cx="235642" cy="184666"/>
            </a:xfrm>
            <a:prstGeom prst="rect">
              <a:avLst/>
            </a:prstGeom>
            <a:noFill/>
            <a:ln w="9525">
              <a:noFill/>
              <a:miter lim="800000"/>
              <a:headEnd/>
              <a:tailEnd/>
            </a:ln>
          </p:spPr>
          <p:txBody>
            <a:bodyPr wrap="none" lIns="0" tIns="0" rIns="0" bIns="0">
              <a:spAutoFit/>
            </a:bodyPr>
            <a:lstStyle/>
            <a:p>
              <a:r>
                <a:rPr lang="en-US" sz="1200" b="1">
                  <a:latin typeface="Calibri" pitchFamily="34" charset="0"/>
                </a:rPr>
                <a:t>100</a:t>
              </a:r>
              <a:endParaRPr lang="en-US" sz="2800" b="1"/>
            </a:p>
          </p:txBody>
        </p:sp>
        <p:sp>
          <p:nvSpPr>
            <p:cNvPr id="9249" name="Rectangle 86"/>
            <p:cNvSpPr>
              <a:spLocks noChangeArrowheads="1"/>
            </p:cNvSpPr>
            <p:nvPr/>
          </p:nvSpPr>
          <p:spPr bwMode="auto">
            <a:xfrm>
              <a:off x="5119048" y="3657600"/>
              <a:ext cx="314189" cy="184666"/>
            </a:xfrm>
            <a:prstGeom prst="rect">
              <a:avLst/>
            </a:prstGeom>
            <a:noFill/>
            <a:ln w="9525">
              <a:noFill/>
              <a:miter lim="800000"/>
              <a:headEnd/>
              <a:tailEnd/>
            </a:ln>
          </p:spPr>
          <p:txBody>
            <a:bodyPr wrap="none" lIns="0" tIns="0" rIns="0" bIns="0">
              <a:spAutoFit/>
            </a:bodyPr>
            <a:lstStyle/>
            <a:p>
              <a:r>
                <a:rPr lang="en-US" sz="1200" b="1">
                  <a:latin typeface="Calibri" pitchFamily="34" charset="0"/>
                </a:rPr>
                <a:t>1000</a:t>
              </a:r>
              <a:endParaRPr lang="en-US" sz="2800" b="1"/>
            </a:p>
          </p:txBody>
        </p:sp>
        <p:sp>
          <p:nvSpPr>
            <p:cNvPr id="9250" name="Rectangle 87"/>
            <p:cNvSpPr>
              <a:spLocks noChangeArrowheads="1"/>
            </p:cNvSpPr>
            <p:nvPr/>
          </p:nvSpPr>
          <p:spPr bwMode="auto">
            <a:xfrm>
              <a:off x="5786791" y="5895479"/>
              <a:ext cx="472117" cy="200521"/>
            </a:xfrm>
            <a:prstGeom prst="rect">
              <a:avLst/>
            </a:prstGeom>
            <a:noFill/>
            <a:ln w="9525">
              <a:noFill/>
              <a:miter lim="800000"/>
              <a:headEnd/>
              <a:tailEnd/>
            </a:ln>
          </p:spPr>
          <p:txBody>
            <a:bodyPr wrap="none" lIns="0" tIns="0" rIns="0" bIns="0">
              <a:spAutoFit/>
            </a:bodyPr>
            <a:lstStyle/>
            <a:p>
              <a:r>
                <a:rPr lang="en-US" sz="1400" b="1">
                  <a:latin typeface="Calibri" pitchFamily="34" charset="0"/>
                </a:rPr>
                <a:t>Ozone</a:t>
              </a:r>
              <a:endParaRPr lang="en-US" sz="3200" b="1"/>
            </a:p>
          </p:txBody>
        </p:sp>
        <p:sp>
          <p:nvSpPr>
            <p:cNvPr id="9251" name="Rectangle 88"/>
            <p:cNvSpPr>
              <a:spLocks noChangeArrowheads="1"/>
            </p:cNvSpPr>
            <p:nvPr/>
          </p:nvSpPr>
          <p:spPr bwMode="auto">
            <a:xfrm>
              <a:off x="6928467" y="5895479"/>
              <a:ext cx="213200" cy="200521"/>
            </a:xfrm>
            <a:prstGeom prst="rect">
              <a:avLst/>
            </a:prstGeom>
            <a:noFill/>
            <a:ln w="9525">
              <a:noFill/>
              <a:miter lim="800000"/>
              <a:headEnd/>
              <a:tailEnd/>
            </a:ln>
          </p:spPr>
          <p:txBody>
            <a:bodyPr wrap="none" lIns="0" tIns="0" rIns="0" bIns="0">
              <a:spAutoFit/>
            </a:bodyPr>
            <a:lstStyle/>
            <a:p>
              <a:r>
                <a:rPr lang="en-US" sz="1400" b="1">
                  <a:latin typeface="Calibri" pitchFamily="34" charset="0"/>
                </a:rPr>
                <a:t>CO</a:t>
              </a:r>
              <a:endParaRPr lang="en-US" sz="3200" b="1"/>
            </a:p>
          </p:txBody>
        </p:sp>
        <p:sp>
          <p:nvSpPr>
            <p:cNvPr id="9252" name="Rectangle 89"/>
            <p:cNvSpPr>
              <a:spLocks noChangeArrowheads="1"/>
            </p:cNvSpPr>
            <p:nvPr/>
          </p:nvSpPr>
          <p:spPr bwMode="auto">
            <a:xfrm>
              <a:off x="7879379" y="5895479"/>
              <a:ext cx="320985" cy="200521"/>
            </a:xfrm>
            <a:prstGeom prst="rect">
              <a:avLst/>
            </a:prstGeom>
            <a:noFill/>
            <a:ln w="9525">
              <a:noFill/>
              <a:miter lim="800000"/>
              <a:headEnd/>
              <a:tailEnd/>
            </a:ln>
          </p:spPr>
          <p:txBody>
            <a:bodyPr wrap="none" lIns="0" tIns="0" rIns="0" bIns="0">
              <a:spAutoFit/>
            </a:bodyPr>
            <a:lstStyle/>
            <a:p>
              <a:r>
                <a:rPr lang="en-US" sz="1400" b="1">
                  <a:latin typeface="Calibri" pitchFamily="34" charset="0"/>
                </a:rPr>
                <a:t>NOx</a:t>
              </a:r>
              <a:endParaRPr lang="en-US" sz="3200" b="1"/>
            </a:p>
          </p:txBody>
        </p:sp>
      </p:grpSp>
      <p:sp>
        <p:nvSpPr>
          <p:cNvPr id="319" name="TextBox 318"/>
          <p:cNvSpPr txBox="1"/>
          <p:nvPr/>
        </p:nvSpPr>
        <p:spPr>
          <a:xfrm>
            <a:off x="1752600" y="989013"/>
            <a:ext cx="2209800" cy="368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b="1" dirty="0">
                <a:effectLst>
                  <a:outerShdw blurRad="38100" dist="38100" dir="2700000" algn="tl">
                    <a:srgbClr val="000000">
                      <a:alpha val="43137"/>
                    </a:srgbClr>
                  </a:outerShdw>
                </a:effectLst>
                <a:latin typeface="Comic Sans MS" pitchFamily="66" charset="0"/>
              </a:rPr>
              <a:t>Alkanes</a:t>
            </a:r>
          </a:p>
        </p:txBody>
      </p:sp>
      <p:sp>
        <p:nvSpPr>
          <p:cNvPr id="320" name="TextBox 319"/>
          <p:cNvSpPr txBox="1"/>
          <p:nvPr/>
        </p:nvSpPr>
        <p:spPr>
          <a:xfrm>
            <a:off x="5867400" y="989013"/>
            <a:ext cx="2209800" cy="36830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b="1" dirty="0">
                <a:effectLst>
                  <a:outerShdw blurRad="38100" dist="38100" dir="2700000" algn="tl">
                    <a:srgbClr val="000000">
                      <a:alpha val="43137"/>
                    </a:srgbClr>
                  </a:outerShdw>
                </a:effectLst>
                <a:latin typeface="Comic Sans MS" pitchFamily="66" charset="0"/>
              </a:rPr>
              <a:t>Alkenes</a:t>
            </a:r>
          </a:p>
        </p:txBody>
      </p:sp>
      <p:sp>
        <p:nvSpPr>
          <p:cNvPr id="322" name="TextBox 321"/>
          <p:cNvSpPr txBox="1"/>
          <p:nvPr/>
        </p:nvSpPr>
        <p:spPr>
          <a:xfrm>
            <a:off x="5867400" y="3794125"/>
            <a:ext cx="2209800" cy="3698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b="1" dirty="0">
                <a:effectLst>
                  <a:outerShdw blurRad="38100" dist="38100" dir="2700000" algn="tl">
                    <a:srgbClr val="000000">
                      <a:alpha val="43137"/>
                    </a:srgbClr>
                  </a:outerShdw>
                </a:effectLst>
                <a:latin typeface="Comic Sans MS" pitchFamily="66" charset="0"/>
              </a:rPr>
              <a:t>Tracers</a:t>
            </a:r>
          </a:p>
        </p:txBody>
      </p:sp>
      <p:sp>
        <p:nvSpPr>
          <p:cNvPr id="323" name="TextBox 322"/>
          <p:cNvSpPr txBox="1"/>
          <p:nvPr/>
        </p:nvSpPr>
        <p:spPr>
          <a:xfrm>
            <a:off x="1752600" y="3794125"/>
            <a:ext cx="2209800" cy="369888"/>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b="1" dirty="0">
                <a:effectLst>
                  <a:outerShdw blurRad="38100" dist="38100" dir="2700000" algn="tl">
                    <a:srgbClr val="000000">
                      <a:alpha val="43137"/>
                    </a:srgbClr>
                  </a:outerShdw>
                </a:effectLst>
                <a:latin typeface="Comic Sans MS" pitchFamily="66" charset="0"/>
              </a:rPr>
              <a:t>Other VOCs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230188"/>
            <a:ext cx="8382000" cy="498598"/>
          </a:xfrm>
        </p:spPr>
        <p:txBody>
          <a:bodyPr/>
          <a:lstStyle/>
          <a:p>
            <a:pPr defTabSz="914363" eaLnBrk="1" fontAlgn="auto" hangingPunct="1">
              <a:spcAft>
                <a:spcPts val="0"/>
              </a:spcAft>
              <a:defRPr/>
            </a:pPr>
            <a:r>
              <a:rPr sz="3600" smtClean="0"/>
              <a:t>How well do the </a:t>
            </a:r>
            <a:r>
              <a:rPr sz="3600" err="1" smtClean="0"/>
              <a:t>CalNEX</a:t>
            </a:r>
            <a:r>
              <a:rPr sz="3600" smtClean="0"/>
              <a:t> VOC datasets compare?</a:t>
            </a:r>
            <a:endParaRPr sz="3600"/>
          </a:p>
        </p:txBody>
      </p:sp>
      <p:pic>
        <p:nvPicPr>
          <p:cNvPr id="9221" name="Picture 5" descr="C:\Documents and Settings\jgilman\Desktop\Layout1.JPG"/>
          <p:cNvPicPr>
            <a:picLocks noChangeAspect="1" noChangeArrowheads="1"/>
          </p:cNvPicPr>
          <p:nvPr/>
        </p:nvPicPr>
        <p:blipFill>
          <a:blip r:embed="rId3" cstate="print"/>
          <a:srcRect/>
          <a:stretch>
            <a:fillRect/>
          </a:stretch>
        </p:blipFill>
        <p:spPr bwMode="auto">
          <a:xfrm>
            <a:off x="685800" y="785813"/>
            <a:ext cx="7818438" cy="5627687"/>
          </a:xfrm>
          <a:prstGeom prst="rect">
            <a:avLst/>
          </a:prstGeom>
        </p:spPr>
        <p:style>
          <a:lnRef idx="2">
            <a:schemeClr val="dk1"/>
          </a:lnRef>
          <a:fillRef idx="1">
            <a:schemeClr val="lt1"/>
          </a:fillRef>
          <a:effectRef idx="0">
            <a:schemeClr val="dk1"/>
          </a:effectRef>
          <a:fontRef idx="minor">
            <a:schemeClr val="dk1"/>
          </a:fontRef>
        </p:style>
      </p:pic>
      <p:sp>
        <p:nvSpPr>
          <p:cNvPr id="5" name="TextBox 4"/>
          <p:cNvSpPr txBox="1"/>
          <p:nvPr/>
        </p:nvSpPr>
        <p:spPr>
          <a:xfrm>
            <a:off x="0" y="6477000"/>
            <a:ext cx="9144000" cy="338554"/>
          </a:xfrm>
          <a:prstGeom prst="rect">
            <a:avLst/>
          </a:prstGeom>
          <a:noFill/>
        </p:spPr>
        <p:txBody>
          <a:bodyPr wrap="square" rtlCol="0">
            <a:spAutoFit/>
          </a:bodyPr>
          <a:lstStyle/>
          <a:p>
            <a:r>
              <a:rPr lang="en-US" sz="1600" dirty="0" smtClean="0"/>
              <a:t>VOCs (WP-3D) = D. Blake and E. Atlas  </a:t>
            </a:r>
            <a:endParaRPr lang="en-US" sz="16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9" name="Picture 59" descr="C:\Documents and Settings\jgilman\Desktop\Layout1.JPG"/>
          <p:cNvPicPr>
            <a:picLocks noChangeAspect="1" noChangeArrowheads="1"/>
          </p:cNvPicPr>
          <p:nvPr/>
        </p:nvPicPr>
        <p:blipFill>
          <a:blip r:embed="rId3" cstate="print"/>
          <a:srcRect/>
          <a:stretch>
            <a:fillRect/>
          </a:stretch>
        </p:blipFill>
        <p:spPr bwMode="auto">
          <a:xfrm>
            <a:off x="685800" y="785813"/>
            <a:ext cx="7818438" cy="5627687"/>
          </a:xfrm>
          <a:prstGeom prst="rect">
            <a:avLst/>
          </a:prstGeom>
        </p:spPr>
        <p:style>
          <a:lnRef idx="2">
            <a:schemeClr val="dk1"/>
          </a:lnRef>
          <a:fillRef idx="1">
            <a:schemeClr val="lt1"/>
          </a:fillRef>
          <a:effectRef idx="0">
            <a:schemeClr val="dk1"/>
          </a:effectRef>
          <a:fontRef idx="minor">
            <a:schemeClr val="dk1"/>
          </a:fontRef>
        </p:style>
      </p:pic>
      <p:sp>
        <p:nvSpPr>
          <p:cNvPr id="61" name="Title 1"/>
          <p:cNvSpPr txBox="1">
            <a:spLocks/>
          </p:cNvSpPr>
          <p:nvPr/>
        </p:nvSpPr>
        <p:spPr>
          <a:xfrm>
            <a:off x="288175" y="185650"/>
            <a:ext cx="8382000" cy="498598"/>
          </a:xfrm>
          <a:prstGeom prst="rect">
            <a:avLst/>
          </a:prstGeom>
        </p:spPr>
        <p:txBody>
          <a:bodyPr/>
          <a:lstStyle/>
          <a:p>
            <a:pPr defTabSz="914363" fontAlgn="auto">
              <a:lnSpc>
                <a:spcPct val="90000"/>
              </a:lnSpc>
              <a:spcAft>
                <a:spcPts val="0"/>
              </a:spcAft>
              <a:defRPr/>
            </a:pPr>
            <a:r>
              <a:rPr lang="en-US"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How well do the </a:t>
            </a:r>
            <a:r>
              <a:rPr lang="en-US" sz="3600" spc="-150" dirty="0" err="1">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CalNEX</a:t>
            </a:r>
            <a:r>
              <a:rPr lang="en-US"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 VOC datasets compare?</a:t>
            </a:r>
          </a:p>
        </p:txBody>
      </p:sp>
      <p:sp>
        <p:nvSpPr>
          <p:cNvPr id="4" name="TextBox 3"/>
          <p:cNvSpPr txBox="1"/>
          <p:nvPr/>
        </p:nvSpPr>
        <p:spPr>
          <a:xfrm>
            <a:off x="0" y="6477000"/>
            <a:ext cx="9144000" cy="338554"/>
          </a:xfrm>
          <a:prstGeom prst="rect">
            <a:avLst/>
          </a:prstGeom>
          <a:noFill/>
        </p:spPr>
        <p:txBody>
          <a:bodyPr wrap="square" rtlCol="0">
            <a:spAutoFit/>
          </a:bodyPr>
          <a:lstStyle/>
          <a:p>
            <a:r>
              <a:rPr lang="en-US" sz="1600" dirty="0" smtClean="0"/>
              <a:t>VOCs (WP-3D) = D. Blake and E. Atlas ; CO (WP-3D) = J. Holloway ;  CO (Pasadena) = B. </a:t>
            </a:r>
            <a:r>
              <a:rPr lang="en-US" sz="1600" dirty="0" err="1" smtClean="0"/>
              <a:t>Lefer</a:t>
            </a:r>
            <a:r>
              <a:rPr lang="en-US" sz="1600" dirty="0" smtClean="0"/>
              <a:t> </a:t>
            </a:r>
            <a:endParaRPr lang="en-US" sz="1600" dirty="0"/>
          </a:p>
        </p:txBody>
      </p:sp>
      <p:sp>
        <p:nvSpPr>
          <p:cNvPr id="6" name="TextBox 5"/>
          <p:cNvSpPr txBox="1"/>
          <p:nvPr/>
        </p:nvSpPr>
        <p:spPr>
          <a:xfrm>
            <a:off x="1600200" y="2895600"/>
            <a:ext cx="6400800" cy="1077218"/>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3200" dirty="0" smtClean="0">
                <a:effectLst>
                  <a:outerShdw blurRad="38100" dist="38100" dir="2700000" algn="tl">
                    <a:srgbClr val="000000">
                      <a:alpha val="43137"/>
                    </a:srgbClr>
                  </a:outerShdw>
                </a:effectLst>
              </a:rPr>
              <a:t> All 3 platforms show similar trends for urban/combustion tracers</a:t>
            </a:r>
            <a:endParaRPr lang="en-US" sz="3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theme/theme1.xml><?xml version="1.0" encoding="utf-8"?>
<a:theme xmlns:a="http://schemas.openxmlformats.org/drawingml/2006/main" name="1_Brushed metal and curves - Green Blue Sego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CC00"/>
        </a:solidFill>
        <a:ln>
          <a:noFill/>
          <a:headEnd type="none" w="med" len="med"/>
          <a:tailEnd type="none" w="med" len="med"/>
        </a:ln>
        <a:effectLst>
          <a:outerShdw blurRad="63500" dist="38100" sx="1000" sy="1000" rotWithShape="0">
            <a:srgbClr val="000000"/>
          </a:outerShdw>
        </a:effectLst>
        <a:scene3d>
          <a:camera prst="orthographicFront" fov="0">
            <a:rot lat="0" lon="0" rev="0"/>
          </a:camera>
          <a:lightRig rig="glow" dir="t">
            <a:rot lat="0" lon="0" rev="6360000"/>
          </a:lightRig>
        </a:scene3d>
        <a:sp3d contourW="1000" prstMaterial="flat">
          <a:bevelT w="0" h="0"/>
          <a:contourClr>
            <a:schemeClr val="accent2">
              <a:satMod val="300000"/>
            </a:schemeClr>
          </a:contourClr>
        </a:sp3d>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F65518A-9930-4861-9944-85DDBBED17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1_Brushed metal and curves - Green Blue Segoe</Template>
  <TotalTime>5569</TotalTime>
  <Words>1013</Words>
  <Application>Microsoft Office PowerPoint</Application>
  <PresentationFormat>On-screen Show (4:3)</PresentationFormat>
  <Paragraphs>219</Paragraphs>
  <Slides>13</Slides>
  <Notes>6</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1_Brushed metal and curves - Green Blue Segoe</vt:lpstr>
      <vt:lpstr>White with Courier font for code slides</vt:lpstr>
      <vt:lpstr>Slide 1</vt:lpstr>
      <vt:lpstr>Slide 2</vt:lpstr>
      <vt:lpstr>Slide 3</vt:lpstr>
      <vt:lpstr>Slide 4</vt:lpstr>
      <vt:lpstr>Slide 5</vt:lpstr>
      <vt:lpstr>Slide 6</vt:lpstr>
      <vt:lpstr>Slide 7</vt:lpstr>
      <vt:lpstr>How well do the CalNEX VOC datasets compare?</vt:lpstr>
      <vt:lpstr>Slide 9</vt:lpstr>
      <vt:lpstr>Slide 10</vt:lpstr>
      <vt:lpstr>Slide 11</vt:lpstr>
      <vt:lpstr>Slide 12</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Hydrocarbons measured aboard the R/V Atlantis during CalNEX 2010</dc:title>
  <dc:subject/>
  <dc:creator>jgilman</dc:creator>
  <cp:keywords/>
  <dc:description/>
  <cp:lastModifiedBy>jgilman</cp:lastModifiedBy>
  <cp:revision>114</cp:revision>
  <dcterms:created xsi:type="dcterms:W3CDTF">2011-01-04T16:12:49Z</dcterms:created>
  <dcterms:modified xsi:type="dcterms:W3CDTF">2011-01-11T19:50:08Z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TC102867249990</vt:lpwstr>
  </property>
</Properties>
</file>